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sldIdLst>
    <p:sldId id="256" r:id="rId3"/>
    <p:sldId id="257" r:id="rId4"/>
    <p:sldId id="264" r:id="rId5"/>
    <p:sldId id="265" r:id="rId6"/>
    <p:sldId id="258" r:id="rId7"/>
    <p:sldId id="326" r:id="rId8"/>
    <p:sldId id="274" r:id="rId9"/>
    <p:sldId id="330" r:id="rId10"/>
    <p:sldId id="331" r:id="rId11"/>
    <p:sldId id="327" r:id="rId12"/>
    <p:sldId id="328" r:id="rId13"/>
    <p:sldId id="302" r:id="rId14"/>
    <p:sldId id="303" r:id="rId15"/>
    <p:sldId id="304" r:id="rId16"/>
    <p:sldId id="305" r:id="rId17"/>
    <p:sldId id="306" r:id="rId18"/>
    <p:sldId id="307" r:id="rId19"/>
    <p:sldId id="322" r:id="rId20"/>
    <p:sldId id="323" r:id="rId21"/>
    <p:sldId id="260" r:id="rId22"/>
    <p:sldId id="308" r:id="rId23"/>
    <p:sldId id="309" r:id="rId24"/>
    <p:sldId id="310" r:id="rId25"/>
    <p:sldId id="311" r:id="rId26"/>
    <p:sldId id="283" r:id="rId27"/>
    <p:sldId id="312" r:id="rId28"/>
    <p:sldId id="316" r:id="rId29"/>
    <p:sldId id="317" r:id="rId30"/>
    <p:sldId id="290" r:id="rId31"/>
    <p:sldId id="315" r:id="rId32"/>
    <p:sldId id="318" r:id="rId33"/>
    <p:sldId id="320" r:id="rId34"/>
    <p:sldId id="319" r:id="rId35"/>
    <p:sldId id="324" r:id="rId36"/>
    <p:sldId id="325" r:id="rId37"/>
    <p:sldId id="263" r:id="rId38"/>
    <p:sldId id="298" r:id="rId39"/>
    <p:sldId id="321" r:id="rId40"/>
    <p:sldId id="296" r:id="rId41"/>
    <p:sldId id="33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854DD-5A32-4EAC-A2EF-6A365720F715}">
          <p14:sldIdLst>
            <p14:sldId id="256"/>
            <p14:sldId id="257"/>
          </p14:sldIdLst>
        </p14:section>
        <p14:section name="101_사진 보고 질문에 답하기" id="{D2304AA6-7EAB-4637-A3CB-599CCFAA3B4F}">
          <p14:sldIdLst>
            <p14:sldId id="264"/>
            <p14:sldId id="265"/>
          </p14:sldIdLst>
        </p14:section>
        <p14:section name="102_이번 시간에 배울 내용" id="{06BBF10E-40D3-4384-A2AB-5A8767C3AB0E}">
          <p14:sldIdLst>
            <p14:sldId id="258"/>
          </p14:sldIdLst>
        </p14:section>
        <p14:section name="201_인간이 자연을 바라보는 관점 알아보기" id="{57516003-62F2-4BA7-B8A6-61B5091A02C9}">
          <p14:sldIdLst>
            <p14:sldId id="326"/>
            <p14:sldId id="274"/>
            <p14:sldId id="330"/>
            <p14:sldId id="331"/>
            <p14:sldId id="327"/>
            <p14:sldId id="328"/>
            <p14:sldId id="302"/>
            <p14:sldId id="303"/>
            <p14:sldId id="304"/>
            <p14:sldId id="305"/>
            <p14:sldId id="306"/>
            <p14:sldId id="307"/>
            <p14:sldId id="322"/>
            <p14:sldId id="323"/>
          </p14:sldIdLst>
        </p14:section>
        <p14:section name="202_생각 쑥쑥_자연과 인간이 함께 살아야 하는 까닭 생각하기" id="{39BB2E90-5141-4B5D-88C3-9D5DAE0E8460}">
          <p14:sldIdLst>
            <p14:sldId id="260"/>
            <p14:sldId id="308"/>
            <p14:sldId id="309"/>
            <p14:sldId id="310"/>
            <p14:sldId id="311"/>
            <p14:sldId id="283"/>
            <p14:sldId id="312"/>
            <p14:sldId id="316"/>
            <p14:sldId id="317"/>
            <p14:sldId id="290"/>
            <p14:sldId id="315"/>
            <p14:sldId id="318"/>
            <p14:sldId id="320"/>
            <p14:sldId id="319"/>
            <p14:sldId id="324"/>
            <p14:sldId id="325"/>
          </p14:sldIdLst>
        </p14:section>
        <p14:section name="301_생각 탄탄_자연과 인간이 함께 살아야 하는 까닭 정리하기" id="{FBFC2B16-7C71-4597-8F4A-E3FC4C2C0231}">
          <p14:sldIdLst>
            <p14:sldId id="263"/>
            <p14:sldId id="298"/>
            <p14:sldId id="321"/>
            <p14:sldId id="296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77D1A"/>
    <a:srgbClr val="006EE6"/>
    <a:srgbClr val="E0E0E0"/>
    <a:srgbClr val="BFBFBF"/>
    <a:srgbClr val="FFAA46"/>
    <a:srgbClr val="A7FFA7"/>
    <a:srgbClr val="F3DEC0"/>
    <a:srgbClr val="F3B05B"/>
    <a:srgbClr val="AE7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79588"/>
            <a:ext cx="12192000" cy="78412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02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99612" y="6564144"/>
            <a:ext cx="319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*Typo: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NotoSans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/ </a:t>
            </a:r>
            <a:r>
              <a:rPr lang="ko-KR" altLang="en-US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여기어때잘난체</a:t>
            </a:r>
            <a:endParaRPr lang="ko-KR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양쪽 모서리가 둥근 사각형 9"/>
          <p:cNvSpPr/>
          <p:nvPr userDrawn="1"/>
        </p:nvSpPr>
        <p:spPr>
          <a:xfrm rot="5400000">
            <a:off x="2445966" y="-962843"/>
            <a:ext cx="611560" cy="5503492"/>
          </a:xfrm>
          <a:prstGeom prst="round2SameRect">
            <a:avLst>
              <a:gd name="adj1" fmla="val 26012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1067131" y="1604464"/>
            <a:ext cx="393691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초등 </a:t>
            </a:r>
            <a:r>
              <a:rPr lang="ko-KR" altLang="en-US" sz="1700" dirty="0" err="1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차시학습</a:t>
            </a:r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1700" dirty="0" smtClean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통합 </a:t>
            </a: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Storyboard</a:t>
            </a:r>
            <a:endParaRPr lang="ko-KR" altLang="en-US" sz="17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pic>
        <p:nvPicPr>
          <p:cNvPr id="12" name="Picture 2" descr="C:\Users\석혜린\Desktop\w\T셀파로고 복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7" y="1604237"/>
            <a:ext cx="864246" cy="3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728CCC-937C-4320-B487-1F9AD7F1EAE3}"/>
              </a:ext>
            </a:extLst>
          </p:cNvPr>
          <p:cNvSpPr/>
          <p:nvPr userDrawn="1"/>
        </p:nvSpPr>
        <p:spPr>
          <a:xfrm>
            <a:off x="1168679" y="28515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과</a:t>
            </a:r>
            <a:r>
              <a:rPr lang="ko-KR" altLang="en-US" sz="1800" spc="-3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  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목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A85DE9-2D48-4B60-B6E7-F4AD7B17F63B}"/>
              </a:ext>
            </a:extLst>
          </p:cNvPr>
          <p:cNvSpPr/>
          <p:nvPr userDrawn="1"/>
        </p:nvSpPr>
        <p:spPr>
          <a:xfrm>
            <a:off x="1168679" y="34072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파일명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4518630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작성자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97523-6CAD-48D2-8717-CC7821435AF4}"/>
              </a:ext>
            </a:extLst>
          </p:cNvPr>
          <p:cNvSpPr/>
          <p:nvPr userDrawn="1"/>
        </p:nvSpPr>
        <p:spPr>
          <a:xfrm>
            <a:off x="1168679" y="5074329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검토자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C67BD-C7F9-4C84-9E7B-5B684A0B3F2D}"/>
              </a:ext>
            </a:extLst>
          </p:cNvPr>
          <p:cNvSpPr txBox="1"/>
          <p:nvPr userDrawn="1"/>
        </p:nvSpPr>
        <p:spPr>
          <a:xfrm>
            <a:off x="2401608" y="2844455"/>
            <a:ext cx="279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도덕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C8A517-9362-4400-9E89-AD904D7C8C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01608" y="3371968"/>
            <a:ext cx="3275984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duk_0n_0n_000n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01608" y="4485015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ko-KR" altLang="en-US" dirty="0" smtClean="0"/>
              <a:t>이영현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D7461-383E-41B2-9B67-416228C6E21C}"/>
              </a:ext>
            </a:extLst>
          </p:cNvPr>
          <p:cNvSpPr txBox="1"/>
          <p:nvPr userDrawn="1"/>
        </p:nvSpPr>
        <p:spPr>
          <a:xfrm>
            <a:off x="2401608" y="5067253"/>
            <a:ext cx="27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이영현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39629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 err="1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수업명</a:t>
            </a:r>
            <a:r>
              <a:rPr lang="ko-KR" altLang="en-US" sz="1800" dirty="0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401608" y="3922174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##############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2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2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2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5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2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9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8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2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7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2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2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4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77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0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2줄+탭보다 길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3" name="직사각형 22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24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3040"/>
            <a:ext cx="8612189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25" name="순서도: 연결자 24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49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탭보다 짧을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2534"/>
            <a:ext cx="8612189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6" name="순서도: 연결자 15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1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번 시간 배울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237619"/>
            <a:ext cx="9372600" cy="4747619"/>
            <a:chOff x="0" y="237619"/>
            <a:chExt cx="9372600" cy="474761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7619"/>
              <a:ext cx="9372600" cy="474761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3261946" y="888023"/>
              <a:ext cx="2804746" cy="2901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08784" y="848508"/>
              <a:ext cx="3155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이번 시간에는 무엇을 배울까요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  <a:endPara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56538" y="2883877"/>
              <a:ext cx="501162" cy="131885"/>
            </a:xfrm>
            <a:prstGeom prst="roundRect">
              <a:avLst>
                <a:gd name="adj" fmla="val 50000"/>
              </a:avLst>
            </a:prstGeom>
            <a:solidFill>
              <a:srgbClr val="009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8954" y="27958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도  덕</a:t>
              </a:r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65431" y="2795853"/>
              <a:ext cx="1116623" cy="378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80911" y="2740972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9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20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262743" y="1481128"/>
            <a:ext cx="7062651" cy="8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646" y="1441704"/>
            <a:ext cx="8145209" cy="1185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sz="32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차시 목표를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0"/>
            <a:r>
              <a:rPr lang="ko-KR" altLang="en-US" dirty="0" smtClean="0"/>
              <a:t>두 줄까지 입력 가능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22" hasCustomPrompt="1"/>
          </p:nvPr>
        </p:nvSpPr>
        <p:spPr>
          <a:xfrm>
            <a:off x="4651498" y="2729223"/>
            <a:ext cx="1436688" cy="4625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NN~NN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98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07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3576110"/>
              </p:ext>
            </p:extLst>
          </p:nvPr>
        </p:nvGraphicFramePr>
        <p:xfrm>
          <a:off x="0" y="237600"/>
          <a:ext cx="12192000" cy="6601097"/>
        </p:xfrm>
        <a:graphic>
          <a:graphicData uri="http://schemas.openxmlformats.org/drawingml/2006/table">
            <a:tbl>
              <a:tblPr/>
              <a:tblGrid>
                <a:gridCol w="9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922963" algn="l"/>
                        </a:tabLst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7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8"/>
          <p:cNvSpPr txBox="1">
            <a:spLocks noChangeArrowheads="1"/>
          </p:cNvSpPr>
          <p:nvPr userDrawn="1"/>
        </p:nvSpPr>
        <p:spPr bwMode="auto">
          <a:xfrm>
            <a:off x="-1067" y="6662185"/>
            <a:ext cx="611187" cy="195814"/>
          </a:xfrm>
          <a:prstGeom prst="rect">
            <a:avLst/>
          </a:prstGeom>
          <a:noFill/>
          <a:ln>
            <a:noFill/>
          </a:ln>
        </p:spPr>
        <p:txBody>
          <a:bodyPr lIns="72000" tIns="36000" rIns="36000" bIns="360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l" eaLnBrk="1" hangingPunct="1">
              <a:defRPr/>
            </a:pPr>
            <a:fld id="{6F825045-DBE2-4E92-A14B-AB94969E9944}" type="slidenum"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pPr algn="l" eaLnBrk="1" hangingPunct="1">
                <a:defRPr/>
              </a:pPr>
              <a:t>‹#›</a:t>
            </a:fld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Group 5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3476791"/>
              </p:ext>
            </p:extLst>
          </p:nvPr>
        </p:nvGraphicFramePr>
        <p:xfrm>
          <a:off x="9363075" y="238225"/>
          <a:ext cx="2826000" cy="189064"/>
        </p:xfrm>
        <a:graphic>
          <a:graphicData uri="http://schemas.openxmlformats.org/drawingml/2006/table">
            <a:tbl>
              <a:tblPr/>
              <a:tblGrid>
                <a:gridCol w="2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Θ Description &amp; Function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29" marR="53929" marT="25167" marB="25167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07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2915189"/>
              </p:ext>
            </p:extLst>
          </p:nvPr>
        </p:nvGraphicFramePr>
        <p:xfrm>
          <a:off x="0" y="1"/>
          <a:ext cx="12192000" cy="237600"/>
        </p:xfrm>
        <a:graphic>
          <a:graphicData uri="http://schemas.openxmlformats.org/drawingml/2006/table">
            <a:tbl>
              <a:tblPr/>
              <a:tblGrid>
                <a:gridCol w="81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60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대발문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뷰어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File Name</a:t>
                      </a: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85">
            <a:extLst>
              <a:ext uri="{FF2B5EF4-FFF2-40B4-BE49-F238E27FC236}">
                <a16:creationId xmlns:a16="http://schemas.microsoft.com/office/drawing/2014/main" id="{26ACE607-44CA-4019-9B6D-8428E478B1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9956258"/>
              </p:ext>
            </p:extLst>
          </p:nvPr>
        </p:nvGraphicFramePr>
        <p:xfrm>
          <a:off x="-1067" y="4993845"/>
          <a:ext cx="1315517" cy="187325"/>
        </p:xfrm>
        <a:graphic>
          <a:graphicData uri="http://schemas.openxmlformats.org/drawingml/2006/table">
            <a:tbl>
              <a:tblPr/>
              <a:tblGrid>
                <a:gridCol w="131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Θ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첨부 파일명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링크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URL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3929" marR="53929" marT="25095" marB="25095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0" y="237599"/>
            <a:ext cx="9360150" cy="475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0" r:id="rId3"/>
    <p:sldLayoutId id="2147483661" r:id="rId4"/>
    <p:sldLayoutId id="2147483671" r:id="rId5"/>
    <p:sldLayoutId id="2147483670" r:id="rId6"/>
    <p:sldLayoutId id="2147483656" r:id="rId7"/>
    <p:sldLayoutId id="2147483662" r:id="rId8"/>
    <p:sldLayoutId id="2147483663" r:id="rId9"/>
    <p:sldLayoutId id="2147483672" r:id="rId10"/>
    <p:sldLayoutId id="2147483673" r:id="rId11"/>
    <p:sldLayoutId id="2147483657" r:id="rId12"/>
    <p:sldLayoutId id="2147483664" r:id="rId13"/>
    <p:sldLayoutId id="2147483665" r:id="rId14"/>
    <p:sldLayoutId id="2147483674" r:id="rId15"/>
    <p:sldLayoutId id="2147483675" r:id="rId16"/>
    <p:sldLayoutId id="2147483658" r:id="rId17"/>
    <p:sldLayoutId id="2147483666" r:id="rId18"/>
    <p:sldLayoutId id="2147483667" r:id="rId19"/>
    <p:sldLayoutId id="2147483676" r:id="rId20"/>
    <p:sldLayoutId id="2147483677" r:id="rId21"/>
    <p:sldLayoutId id="2147483659" r:id="rId22"/>
    <p:sldLayoutId id="2147483668" r:id="rId23"/>
    <p:sldLayoutId id="2147483669" r:id="rId24"/>
    <p:sldLayoutId id="2147483678" r:id="rId25"/>
    <p:sldLayoutId id="2147483679" r:id="rId26"/>
    <p:sldLayoutId id="2147483680" r:id="rId27"/>
    <p:sldLayoutId id="2147483681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29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29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37.jp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9.png"/><Relationship Id="rId4" Type="http://schemas.openxmlformats.org/officeDocument/2006/relationships/image" Target="../media/image4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7.png"/><Relationship Id="rId7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18.png"/><Relationship Id="rId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48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data2.tsherpa.co.kr/tsherpa/multimedia/Flash/2022/curri/index.html?flashxmlnum=nymph98920&amp;classno=E-curri03-social-K_2022/31/so_k_0301_0101_0001/so_k_0301_0101_0001_103.html&amp;id=1441105&amp;classa=1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duk_04_07_0001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박민주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smtClean="0"/>
              <a:t>자연과 인간 </a:t>
            </a:r>
            <a:endParaRPr lang="ko-KR" altLang="en-US" dirty="0"/>
          </a:p>
        </p:txBody>
      </p:sp>
      <p:graphicFrame>
        <p:nvGraphicFramePr>
          <p:cNvPr id="7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00771"/>
              </p:ext>
            </p:extLst>
          </p:nvPr>
        </p:nvGraphicFramePr>
        <p:xfrm>
          <a:off x="6015795" y="1527168"/>
          <a:ext cx="5897285" cy="3959998"/>
        </p:xfrm>
        <a:graphic>
          <a:graphicData uri="http://schemas.openxmlformats.org/drawingml/2006/table">
            <a:tbl>
              <a:tblPr/>
              <a:tblGrid>
                <a:gridCol w="557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665">
                <a:tc gridSpan="6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HISTORY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2025.05.12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박민주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v2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2025.06.02.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문서 검토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임서진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v3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2025.06.09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smtClean="0"/>
                        <a:t>문서 수정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박민주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v4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2025.06.13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영현 검토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이영현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/>
                        <a:t>v5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2025.06.16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박민주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45863" y="1739208"/>
            <a:ext cx="8672362" cy="3025009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5224" y="1878257"/>
            <a:ext cx="8413640" cy="273770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인간이 자연을 바라보는 관점을 알아봅시다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[201_</a:t>
            </a:r>
            <a:r>
              <a:rPr lang="ko-KR" altLang="en-US" dirty="0">
                <a:solidFill>
                  <a:schemeClr val="tx1"/>
                </a:solidFill>
              </a:rPr>
              <a:t>생각 </a:t>
            </a:r>
            <a:r>
              <a:rPr lang="ko-KR" altLang="en-US">
                <a:solidFill>
                  <a:schemeClr val="tx1"/>
                </a:solidFill>
              </a:rPr>
              <a:t>쑥쑥</a:t>
            </a:r>
            <a:r>
              <a:rPr lang="en-US" altLang="ko-KR" smtClean="0">
                <a:solidFill>
                  <a:schemeClr val="tx1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자연을 </a:t>
            </a:r>
            <a:r>
              <a:rPr lang="ko-KR" altLang="en-US" dirty="0" smtClean="0">
                <a:solidFill>
                  <a:srgbClr val="FF6600"/>
                </a:solidFill>
              </a:rPr>
              <a:t>인간에 맞게 바꾸는 삶 탭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사이드탭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가로형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내용 노출 영역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3"/>
            </a:pPr>
            <a:r>
              <a:rPr lang="ko-KR" altLang="en-US" dirty="0" smtClean="0">
                <a:solidFill>
                  <a:schemeClr val="tx1"/>
                </a:solidFill>
              </a:rPr>
              <a:t>마우스 </a:t>
            </a:r>
            <a:r>
              <a:rPr lang="ko-KR" altLang="en-US" dirty="0">
                <a:solidFill>
                  <a:schemeClr val="tx1"/>
                </a:solidFill>
              </a:rPr>
              <a:t>버튼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클릭 시 </a:t>
            </a:r>
            <a:r>
              <a:rPr lang="ko-KR" altLang="en-US" dirty="0" err="1">
                <a:solidFill>
                  <a:schemeClr val="tx1"/>
                </a:solidFill>
              </a:rPr>
              <a:t>풀팝업</a:t>
            </a:r>
            <a:r>
              <a:rPr lang="ko-KR" altLang="en-US" dirty="0">
                <a:solidFill>
                  <a:schemeClr val="tx1"/>
                </a:solidFill>
              </a:rPr>
              <a:t> 노출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14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페이지 참고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10221" y="1347730"/>
            <a:ext cx="2667528" cy="530527"/>
            <a:chOff x="619013" y="1131856"/>
            <a:chExt cx="1943890" cy="7796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0283" y="1254839"/>
              <a:ext cx="1667178" cy="542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자연에 </a:t>
              </a:r>
              <a:r>
                <a:rPr lang="ko-KR" altLang="en-US" spc="-100" dirty="0">
                  <a:solidFill>
                    <a:schemeClr val="bg1"/>
                  </a:solidFill>
                  <a:latin typeface="+mn-ea"/>
                </a:rPr>
                <a:t>맞</a:t>
              </a:r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춰 적응하는 삶</a:t>
              </a:r>
              <a:endParaRPr lang="en-US" altLang="ko-KR" spc="-100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92109" y="124175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297243" y="1336842"/>
            <a:ext cx="2723823" cy="541415"/>
            <a:chOff x="2651460" y="1133655"/>
            <a:chExt cx="1995959" cy="7796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F77D1A"/>
            </a:solidFill>
            <a:ln w="28575">
              <a:solidFill>
                <a:srgbClr val="FFAA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51460" y="1275614"/>
              <a:ext cx="1995959" cy="531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자연을 인간에 맞게 바꾸는 삶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6040561" y="1336842"/>
            <a:ext cx="2656040" cy="541415"/>
          </a:xfrm>
          <a:prstGeom prst="roundRect">
            <a:avLst>
              <a:gd name="adj" fmla="val 4071"/>
            </a:avLst>
          </a:prstGeom>
          <a:solidFill>
            <a:srgbClr val="BFBFBF"/>
          </a:solidFill>
          <a:ln w="2857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spcBef>
                <a:spcPct val="20000"/>
              </a:spcBef>
            </a:pPr>
            <a:endParaRPr lang="ko-KR" altLang="en-US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09446" y="199423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07" y="3614994"/>
            <a:ext cx="386443" cy="386443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24276" y="368740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1242" y="1431412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 smtClean="0">
                <a:solidFill>
                  <a:schemeClr val="bg1"/>
                </a:solidFill>
                <a:latin typeface="+mn-ea"/>
              </a:rPr>
              <a:t>자연과 어우러진 삶</a:t>
            </a:r>
            <a:endParaRPr lang="en-US" altLang="ko-KR" spc="-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693" y="2046779"/>
            <a:ext cx="817008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둘째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자연을 인간에게 맞게 바꾸며 살아갑니다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간척 사업으로 갯벌을 메워 도시로 개발하는가 하면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강에 댐을 만들어 홍수를 막고 전기를 얻기도 합니다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이와 같이 인간은 </a:t>
            </a:r>
            <a:endParaRPr lang="en-US" altLang="ko-KR" sz="2500" spc="-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자연을 이용하며 편리하게 생활할 뿐만 아니라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자연이 주는</a:t>
            </a:r>
            <a:endParaRPr lang="en-US" altLang="ko-KR" sz="2500" spc="-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어려움을 이겨 내며 살아갑니다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5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64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45863" y="1739208"/>
            <a:ext cx="8672362" cy="3025009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5224" y="1878257"/>
            <a:ext cx="8413640" cy="273770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인간이 자연을 바라보는 관점을 알아봅시다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[201 _</a:t>
            </a:r>
            <a:r>
              <a:rPr lang="ko-KR" altLang="en-US" dirty="0">
                <a:solidFill>
                  <a:schemeClr val="tx1"/>
                </a:solidFill>
              </a:rPr>
              <a:t>생각 </a:t>
            </a:r>
            <a:r>
              <a:rPr lang="ko-KR" altLang="en-US">
                <a:solidFill>
                  <a:schemeClr val="tx1"/>
                </a:solidFill>
              </a:rPr>
              <a:t>쑥쑥</a:t>
            </a:r>
            <a:r>
              <a:rPr lang="en-US" altLang="ko-KR" smtClean="0">
                <a:solidFill>
                  <a:schemeClr val="tx1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자연과 </a:t>
            </a:r>
            <a:r>
              <a:rPr lang="ko-KR" altLang="en-US" dirty="0" smtClean="0">
                <a:solidFill>
                  <a:srgbClr val="FF6600"/>
                </a:solidFill>
              </a:rPr>
              <a:t>어우러진 삶 탭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사이드탭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가로형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내용 노출 영역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3"/>
            </a:pPr>
            <a:r>
              <a:rPr lang="ko-KR" altLang="en-US" dirty="0" smtClean="0">
                <a:solidFill>
                  <a:schemeClr val="tx1"/>
                </a:solidFill>
              </a:rPr>
              <a:t>마우스 </a:t>
            </a:r>
            <a:r>
              <a:rPr lang="ko-KR" altLang="en-US" dirty="0">
                <a:solidFill>
                  <a:schemeClr val="tx1"/>
                </a:solidFill>
              </a:rPr>
              <a:t>버튼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클릭 시 </a:t>
            </a:r>
            <a:r>
              <a:rPr lang="ko-KR" altLang="en-US" dirty="0" err="1">
                <a:solidFill>
                  <a:schemeClr val="tx1"/>
                </a:solidFill>
              </a:rPr>
              <a:t>풀팝업</a:t>
            </a:r>
            <a:r>
              <a:rPr lang="ko-KR" altLang="en-US" dirty="0">
                <a:solidFill>
                  <a:schemeClr val="tx1"/>
                </a:solidFill>
              </a:rPr>
              <a:t> 노출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16 </a:t>
            </a:r>
            <a:r>
              <a:rPr lang="ko-KR" altLang="en-US" smtClean="0">
                <a:solidFill>
                  <a:schemeClr val="tx1"/>
                </a:solidFill>
              </a:rPr>
              <a:t>페이지 </a:t>
            </a:r>
            <a:r>
              <a:rPr lang="ko-KR" altLang="en-US" dirty="0">
                <a:solidFill>
                  <a:schemeClr val="tx1"/>
                </a:solidFill>
              </a:rPr>
              <a:t>참고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ko-KR" altLang="en-US" dirty="0"/>
              <a:t>추가 질문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버튼 클릭 시 추가 질문 </a:t>
            </a:r>
            <a:r>
              <a:rPr lang="ko-KR" altLang="en-US" dirty="0" err="1"/>
              <a:t>풀팝업</a:t>
            </a:r>
            <a:r>
              <a:rPr lang="ko-KR" altLang="en-US" dirty="0"/>
              <a:t> 노출 </a:t>
            </a:r>
            <a:r>
              <a:rPr lang="en-US" altLang="ko-KR" dirty="0"/>
              <a:t>(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18</a:t>
            </a:r>
            <a:r>
              <a:rPr lang="en-US" altLang="ko-KR" smtClean="0"/>
              <a:t> </a:t>
            </a:r>
            <a:r>
              <a:rPr lang="ko-KR" altLang="en-US" dirty="0"/>
              <a:t>페이지 참고</a:t>
            </a:r>
            <a:r>
              <a:rPr lang="en-US" altLang="ko-KR" dirty="0"/>
              <a:t>) </a:t>
            </a:r>
          </a:p>
          <a:p>
            <a:pPr marL="171450" indent="-1714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10221" y="1347730"/>
            <a:ext cx="2667528" cy="530527"/>
            <a:chOff x="619013" y="1131856"/>
            <a:chExt cx="1943890" cy="7796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0283" y="1254839"/>
              <a:ext cx="1667178" cy="542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자연에 </a:t>
              </a:r>
              <a:r>
                <a:rPr lang="ko-KR" altLang="en-US" spc="-100" dirty="0">
                  <a:solidFill>
                    <a:schemeClr val="bg1"/>
                  </a:solidFill>
                  <a:latin typeface="+mn-ea"/>
                </a:rPr>
                <a:t>맞</a:t>
              </a:r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춰 적응하는 삶</a:t>
              </a:r>
              <a:endParaRPr lang="en-US" altLang="ko-KR" spc="-100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92109" y="124175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297243" y="1336842"/>
            <a:ext cx="2723823" cy="541415"/>
            <a:chOff x="2651460" y="1133655"/>
            <a:chExt cx="1995959" cy="7796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51460" y="1275614"/>
              <a:ext cx="1995959" cy="531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자연을 인간에 맞게 바꾸는 삶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6040561" y="1336842"/>
            <a:ext cx="2656040" cy="541415"/>
          </a:xfrm>
          <a:prstGeom prst="roundRect">
            <a:avLst>
              <a:gd name="adj" fmla="val 4071"/>
            </a:avLst>
          </a:prstGeom>
          <a:solidFill>
            <a:srgbClr val="F77D1A"/>
          </a:solidFill>
          <a:ln w="28575">
            <a:solidFill>
              <a:srgbClr val="FF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spcBef>
                <a:spcPct val="20000"/>
              </a:spcBef>
            </a:pPr>
            <a:endParaRPr lang="ko-KR" altLang="en-US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09446" y="199423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1242" y="1431412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 smtClean="0">
                <a:solidFill>
                  <a:schemeClr val="bg1"/>
                </a:solidFill>
                <a:latin typeface="+mn-ea"/>
              </a:rPr>
              <a:t>자연과 어우러진 삶</a:t>
            </a:r>
            <a:endParaRPr lang="en-US" altLang="ko-KR" spc="-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693" y="2046779"/>
            <a:ext cx="81700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셋째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자연을 이용하되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자연과 어우러진 삶을 생각합니다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도로 건설로 끊긴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산길을 생태 통로로 연결하고</a:t>
            </a:r>
            <a:r>
              <a:rPr lang="en-US" altLang="ko-KR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생태 통로로</a:t>
            </a:r>
            <a:endParaRPr lang="en-US" altLang="ko-KR" sz="2500" spc="-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동물은 다시 안전하게 산길을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지나다닐 수 있습니다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도심에 녹지 공간을 만든 도시공원은 도시 환경에서도 생태계를 유지하게 해 줍니다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이와 같이 인간은 자연과 조화롭게 공존하며 살아가려고 노력합니다</a:t>
            </a:r>
            <a:r>
              <a:rPr lang="en-US" altLang="ko-KR" sz="2500" spc="-1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874537" y="922304"/>
            <a:ext cx="1406624" cy="346990"/>
            <a:chOff x="1930587" y="3288931"/>
            <a:chExt cx="1406624" cy="346990"/>
          </a:xfrm>
        </p:grpSpPr>
        <p:sp>
          <p:nvSpPr>
            <p:cNvPr id="25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7659240" y="92632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03" y="4006041"/>
            <a:ext cx="386443" cy="386443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606472" y="407845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7597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풀팝업 타이틀 </a:t>
            </a:r>
            <a:r>
              <a:rPr lang="en-US" altLang="ko-KR" smtClean="0"/>
              <a:t>(</a:t>
            </a:r>
            <a:r>
              <a:rPr lang="ko-KR" altLang="en-US" smtClean="0"/>
              <a:t>자연에 맞춰 적응하는 삶</a:t>
            </a:r>
            <a:r>
              <a:rPr lang="en-US" altLang="ko-KR" smtClean="0"/>
              <a:t>)</a:t>
            </a:r>
            <a:endParaRPr lang="en-US" altLang="ko-KR"/>
          </a:p>
          <a:p>
            <a:r>
              <a:rPr lang="ko-KR" altLang="en-US" smtClean="0"/>
              <a:t>삽화 </a:t>
            </a:r>
            <a:r>
              <a:rPr lang="en-US" altLang="ko-KR"/>
              <a:t>+ </a:t>
            </a:r>
            <a:r>
              <a:rPr lang="ko-KR" altLang="en-US"/>
              <a:t>텍스트 </a:t>
            </a:r>
            <a:r>
              <a:rPr lang="ko-KR" altLang="en-US" smtClean="0"/>
              <a:t>박스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3. 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>
              <a:buAutoNum type="arabicPeriod" startAt="5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 </a:t>
            </a:r>
            <a:r>
              <a:rPr lang="ko-KR" altLang="en-US"/>
              <a:t>슬라이드</a:t>
            </a:r>
            <a:r>
              <a:rPr lang="en-US" altLang="ko-KR">
                <a:solidFill>
                  <a:srgbClr val="F77D1A"/>
                </a:solidFill>
              </a:rPr>
              <a:t>6</a:t>
            </a:r>
            <a:r>
              <a:rPr lang="ko-KR" altLang="en-US"/>
              <a:t>페이지</a:t>
            </a:r>
            <a:r>
              <a:rPr lang="en-US" altLang="ko-KR"/>
              <a:t>)</a:t>
            </a:r>
          </a:p>
          <a:p>
            <a:pPr>
              <a:buAutoNum type="arabicPeriod" startAt="5"/>
            </a:pPr>
            <a:r>
              <a:rPr lang="ko-KR" altLang="en-US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눈썰매</a:t>
            </a:r>
            <a:r>
              <a:rPr lang="en-US" altLang="ko-KR"/>
              <a:t>_</a:t>
            </a:r>
            <a:r>
              <a:rPr lang="ko-KR" altLang="en-US"/>
              <a:t>팽이놀이</a:t>
            </a:r>
            <a:r>
              <a:rPr lang="en-US" altLang="ko-KR"/>
              <a:t>__</a:t>
            </a:r>
            <a:r>
              <a:rPr lang="ko-KR" altLang="en-US"/>
              <a:t>눈 쌓인 집</a:t>
            </a:r>
            <a:r>
              <a:rPr lang="en-US" altLang="ko-KR"/>
              <a:t>1.png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3269150" y="216508"/>
              <a:ext cx="3258822" cy="495487"/>
              <a:chOff x="2390327" y="796814"/>
              <a:chExt cx="1782524" cy="324196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1270" y="796814"/>
                <a:ext cx="311581" cy="32419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2390327" y="796880"/>
                <a:ext cx="1545516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자연에 맞춰 적응하는 삶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10D024-4415-4354-A75A-82010C567A90}"/>
              </a:ext>
            </a:extLst>
          </p:cNvPr>
          <p:cNvGrpSpPr/>
          <p:nvPr/>
        </p:nvGrpSpPr>
        <p:grpSpPr>
          <a:xfrm>
            <a:off x="302003" y="1276240"/>
            <a:ext cx="4559275" cy="3254098"/>
            <a:chOff x="483728" y="1774774"/>
            <a:chExt cx="4140000" cy="2522886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81DF75B-7B39-4E41-981C-0817D80FA2C3}"/>
                </a:ext>
              </a:extLst>
            </p:cNvPr>
            <p:cNvSpPr/>
            <p:nvPr/>
          </p:nvSpPr>
          <p:spPr>
            <a:xfrm>
              <a:off x="483728" y="1774774"/>
              <a:ext cx="4140000" cy="2522886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23" name="모서리가 둥근 직사각형 32">
              <a:extLst>
                <a:ext uri="{FF2B5EF4-FFF2-40B4-BE49-F238E27FC236}">
                  <a16:creationId xmlns:a16="http://schemas.microsoft.com/office/drawing/2014/main" id="{81CB9B70-1F3D-40E7-9A62-23F3F96AE294}"/>
                </a:ext>
              </a:extLst>
            </p:cNvPr>
            <p:cNvSpPr/>
            <p:nvPr/>
          </p:nvSpPr>
          <p:spPr>
            <a:xfrm>
              <a:off x="555736" y="1841296"/>
              <a:ext cx="3953802" cy="1764000"/>
            </a:xfrm>
            <a:prstGeom prst="roundRect">
              <a:avLst>
                <a:gd name="adj" fmla="val 86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ko-KR" altLang="en-US" sz="1200" spc="-5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텍스트 개체 틀 3071">
              <a:extLst>
                <a:ext uri="{FF2B5EF4-FFF2-40B4-BE49-F238E27FC236}">
                  <a16:creationId xmlns:a16="http://schemas.microsoft.com/office/drawing/2014/main" id="{E65CBB27-E64D-439A-9111-7D52528C1267}"/>
                </a:ext>
              </a:extLst>
            </p:cNvPr>
            <p:cNvSpPr txBox="1">
              <a:spLocks/>
            </p:cNvSpPr>
            <p:nvPr/>
          </p:nvSpPr>
          <p:spPr>
            <a:xfrm>
              <a:off x="627744" y="3595794"/>
              <a:ext cx="3881794" cy="68770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눈이 많이 내리는 그린란드 누크</a:t>
              </a:r>
              <a:endParaRPr lang="en-US" altLang="ko-KR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943541" y="1387385"/>
            <a:ext cx="4136245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눈이 많이 내리는 지역에서는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지붕에 눈이 쌓여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지붕이 무너지지 않도록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지붕을 뾰족하게 만듭니다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33" y="2603737"/>
            <a:ext cx="388259" cy="33507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3" b="20961"/>
          <a:stretch/>
        </p:blipFill>
        <p:spPr>
          <a:xfrm rot="175658">
            <a:off x="618951" y="1298188"/>
            <a:ext cx="3949364" cy="2367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그룹 42"/>
          <p:cNvGrpSpPr/>
          <p:nvPr/>
        </p:nvGrpSpPr>
        <p:grpSpPr>
          <a:xfrm>
            <a:off x="3355281" y="4599541"/>
            <a:ext cx="2944469" cy="321266"/>
            <a:chOff x="476955" y="3619518"/>
            <a:chExt cx="2944469" cy="32126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20C434D-110D-4330-B043-743B69B0CE75}"/>
                </a:ext>
              </a:extLst>
            </p:cNvPr>
            <p:cNvGrpSpPr/>
            <p:nvPr/>
          </p:nvGrpSpPr>
          <p:grpSpPr>
            <a:xfrm>
              <a:off x="476955" y="3620229"/>
              <a:ext cx="2944469" cy="320555"/>
              <a:chOff x="2347828" y="4724676"/>
              <a:chExt cx="2944469" cy="32055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5676AA2-3794-41AD-B593-2487EDDDB780}"/>
                  </a:ext>
                </a:extLst>
              </p:cNvPr>
              <p:cNvGrpSpPr/>
              <p:nvPr/>
            </p:nvGrpSpPr>
            <p:grpSpPr>
              <a:xfrm>
                <a:off x="2347828" y="4724676"/>
                <a:ext cx="2944469" cy="320042"/>
                <a:chOff x="2682565" y="4659361"/>
                <a:chExt cx="2944469" cy="320042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809E1E3-ABFB-439D-AFD7-435529553586}"/>
                    </a:ext>
                  </a:extLst>
                </p:cNvPr>
                <p:cNvGrpSpPr/>
                <p:nvPr/>
              </p:nvGrpSpPr>
              <p:grpSpPr>
                <a:xfrm>
                  <a:off x="2682565" y="4659361"/>
                  <a:ext cx="2944469" cy="320042"/>
                  <a:chOff x="2814645" y="4679681"/>
                  <a:chExt cx="2944469" cy="320042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88F4B5F2-A678-4116-A1E7-8342722B11CA}"/>
                      </a:ext>
                    </a:extLst>
                  </p:cNvPr>
                  <p:cNvGrpSpPr/>
                  <p:nvPr/>
                </p:nvGrpSpPr>
                <p:grpSpPr>
                  <a:xfrm>
                    <a:off x="2814645" y="4679681"/>
                    <a:ext cx="2944469" cy="320042"/>
                    <a:chOff x="4915693" y="4615244"/>
                    <a:chExt cx="2944469" cy="320042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6841" y="4615244"/>
                      <a:ext cx="2663321" cy="320042"/>
                      <a:chOff x="2272637" y="5006256"/>
                      <a:chExt cx="2663321" cy="320042"/>
                    </a:xfrm>
                  </p:grpSpPr>
                  <p:pic>
                    <p:nvPicPr>
                      <p:cNvPr id="55" name="그림 54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26319" t="87963" r="67585" b="4606"/>
                      <a:stretch/>
                    </p:blipFill>
                    <p:spPr>
                      <a:xfrm>
                        <a:off x="2272637" y="5008732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" name="그림 55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73283" t="87905" r="21923" b="4606"/>
                      <a:stretch/>
                    </p:blipFill>
                    <p:spPr>
                      <a:xfrm>
                        <a:off x="4621950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4" name="그림 53">
                      <a:extLst>
                        <a:ext uri="{FF2B5EF4-FFF2-40B4-BE49-F238E27FC236}">
                          <a16:creationId xmlns:a16="http://schemas.microsoft.com/office/drawing/2014/main" id="{B06C8D2F-1CF8-4064-B7D6-109EA4A898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22010" t="87905" r="73334" b="4704"/>
                    <a:stretch/>
                  </p:blipFill>
                  <p:spPr>
                    <a:xfrm>
                      <a:off x="4915693" y="4619435"/>
                      <a:ext cx="304932" cy="3158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AB94DE46-1F62-4D31-B946-007B35573E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38316" t="87963" r="55878" b="4606"/>
                  <a:stretch/>
                </p:blipFill>
                <p:spPr>
                  <a:xfrm>
                    <a:off x="4261681" y="468215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81D9B469-39BD-47B3-ABCB-C98990509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8316" t="87963" r="55878" b="4606"/>
                <a:stretch/>
              </p:blipFill>
              <p:spPr>
                <a:xfrm>
                  <a:off x="4506823" y="466183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3093C50-114E-425C-A1D8-61E723940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8316" t="87963" r="55878" b="4606"/>
              <a:stretch/>
            </p:blipFill>
            <p:spPr>
              <a:xfrm>
                <a:off x="4561371" y="4727665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60" y="216508"/>
            <a:ext cx="452755" cy="4954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6" y="215883"/>
            <a:ext cx="569635" cy="49548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269152" y="216607"/>
            <a:ext cx="2876547" cy="4953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200" spc="-15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자연에 맞춰 적응하는 삶</a:t>
            </a:r>
            <a:endParaRPr lang="ko-KR" altLang="en-US" sz="2200" spc="-15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641810" y="4010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67426" y="45607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27096" y="112007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554266" y="3346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959989" y="138678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972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삽화 발주 </a:t>
            </a:r>
            <a:r>
              <a:rPr lang="en-US" altLang="ko-KR" smtClean="0"/>
              <a:t>: </a:t>
            </a:r>
            <a:r>
              <a:rPr lang="en-US" altLang="ko-KR" b="1"/>
              <a:t>duk_04_07_0001_1</a:t>
            </a:r>
          </a:p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이너탭</a:t>
            </a:r>
            <a:r>
              <a:rPr lang="en-US" altLang="ko-KR">
                <a:solidFill>
                  <a:srgbClr val="FF6600"/>
                </a:solidFill>
              </a:rPr>
              <a:t>2</a:t>
            </a:r>
            <a:r>
              <a:rPr lang="en-US" altLang="ko-KR"/>
              <a:t>]</a:t>
            </a:r>
          </a:p>
          <a:p>
            <a:r>
              <a:rPr lang="ko-KR" altLang="en-US"/>
              <a:t>풀팝업 </a:t>
            </a:r>
            <a:r>
              <a:rPr lang="ko-KR" altLang="en-US" smtClean="0"/>
              <a:t>타이틀 </a:t>
            </a:r>
            <a:r>
              <a:rPr lang="en-US" altLang="ko-KR" smtClean="0"/>
              <a:t>(</a:t>
            </a:r>
            <a:r>
              <a:rPr lang="ko-KR" altLang="en-US" smtClean="0"/>
              <a:t>자연에 맞춰 적응하는 삶</a:t>
            </a:r>
            <a:r>
              <a:rPr lang="en-US" altLang="ko-KR" smtClean="0"/>
              <a:t>)</a:t>
            </a:r>
            <a:endParaRPr lang="en-US" altLang="ko-KR"/>
          </a:p>
          <a:p>
            <a:r>
              <a:rPr lang="ko-KR" altLang="en-US" smtClean="0"/>
              <a:t>삽화 </a:t>
            </a:r>
            <a:r>
              <a:rPr lang="en-US" altLang="ko-KR"/>
              <a:t>+ </a:t>
            </a:r>
            <a:r>
              <a:rPr lang="ko-KR" altLang="en-US"/>
              <a:t>텍스트 박스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  - </a:t>
            </a:r>
            <a:r>
              <a:rPr lang="ko-KR" altLang="en-US"/>
              <a:t>모서리</a:t>
            </a:r>
            <a:r>
              <a:rPr lang="en-US" altLang="ko-KR"/>
              <a:t> </a:t>
            </a:r>
            <a:r>
              <a:rPr lang="ko-KR" altLang="en-US"/>
              <a:t>라운딩처리</a:t>
            </a:r>
            <a:r>
              <a:rPr lang="en-US" altLang="ko-KR" smtClean="0"/>
              <a:t>,  </a:t>
            </a:r>
            <a:r>
              <a:rPr lang="ko-KR" altLang="en-US" smtClean="0"/>
              <a:t>칸에 </a:t>
            </a:r>
            <a:r>
              <a:rPr lang="ko-KR" altLang="en-US"/>
              <a:t>꽉 채워주세요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X </a:t>
            </a:r>
            <a:r>
              <a:rPr lang="ko-KR" altLang="en-US"/>
              <a:t>버튼 클릭 시 이전 페이지로 이동</a:t>
            </a:r>
            <a:r>
              <a:rPr lang="en-US" altLang="ko-KR"/>
              <a:t>( </a:t>
            </a:r>
            <a:r>
              <a:rPr lang="ko-KR" altLang="en-US"/>
              <a:t>슬라이드</a:t>
            </a:r>
            <a:r>
              <a:rPr lang="en-US" altLang="ko-KR">
                <a:solidFill>
                  <a:srgbClr val="F77D1A"/>
                </a:solidFill>
              </a:rPr>
              <a:t>6</a:t>
            </a:r>
            <a:r>
              <a:rPr lang="ko-KR" altLang="en-US"/>
              <a:t>페이지</a:t>
            </a:r>
            <a:r>
              <a:rPr lang="en-US" altLang="ko-KR"/>
              <a:t>)</a:t>
            </a:r>
          </a:p>
          <a:p>
            <a:pPr>
              <a:buAutoNum type="arabicPeriod" startAt="5"/>
            </a:pPr>
            <a:r>
              <a:rPr lang="ko-KR" altLang="en-US" smtClean="0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0" y="215883"/>
            <a:ext cx="9353974" cy="4774127"/>
            <a:chOff x="0" y="215883"/>
            <a:chExt cx="9353974" cy="4774127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5883"/>
              <a:ext cx="3777701" cy="496112"/>
              <a:chOff x="2145174" y="796405"/>
              <a:chExt cx="2066342" cy="32460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405"/>
                <a:ext cx="2066342" cy="324605"/>
                <a:chOff x="2114549" y="791754"/>
                <a:chExt cx="2066342" cy="324605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9310" y="791754"/>
                  <a:ext cx="311581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79"/>
                <a:ext cx="1573425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자연에 맞춰 적응하는 삶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10D024-4415-4354-A75A-82010C567A90}"/>
              </a:ext>
            </a:extLst>
          </p:cNvPr>
          <p:cNvGrpSpPr/>
          <p:nvPr/>
        </p:nvGrpSpPr>
        <p:grpSpPr>
          <a:xfrm>
            <a:off x="310392" y="1276240"/>
            <a:ext cx="4550885" cy="3254098"/>
            <a:chOff x="470908" y="1774774"/>
            <a:chExt cx="4152820" cy="2522886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81DF75B-7B39-4E41-981C-0817D80FA2C3}"/>
                </a:ext>
              </a:extLst>
            </p:cNvPr>
            <p:cNvSpPr/>
            <p:nvPr/>
          </p:nvSpPr>
          <p:spPr>
            <a:xfrm>
              <a:off x="483728" y="1774774"/>
              <a:ext cx="4140000" cy="2522886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23" name="모서리가 둥근 직사각형 32">
              <a:extLst>
                <a:ext uri="{FF2B5EF4-FFF2-40B4-BE49-F238E27FC236}">
                  <a16:creationId xmlns:a16="http://schemas.microsoft.com/office/drawing/2014/main" id="{81CB9B70-1F3D-40E7-9A62-23F3F96AE294}"/>
                </a:ext>
              </a:extLst>
            </p:cNvPr>
            <p:cNvSpPr/>
            <p:nvPr/>
          </p:nvSpPr>
          <p:spPr>
            <a:xfrm>
              <a:off x="555736" y="1841296"/>
              <a:ext cx="3953802" cy="1764000"/>
            </a:xfrm>
            <a:prstGeom prst="roundRect">
              <a:avLst>
                <a:gd name="adj" fmla="val 3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spc="-50">
                  <a:solidFill>
                    <a:schemeClr val="accent2"/>
                  </a:solidFill>
                  <a:latin typeface="+mn-ea"/>
                </a:rPr>
                <a:t>삽화 영역 </a:t>
              </a:r>
              <a:endParaRPr lang="ko-KR" altLang="en-US" sz="1200" spc="-5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모서리가 둥근 직사각형 34">
              <a:extLst>
                <a:ext uri="{FF2B5EF4-FFF2-40B4-BE49-F238E27FC236}">
                  <a16:creationId xmlns:a16="http://schemas.microsoft.com/office/drawing/2014/main" id="{3AB46CC3-5AC2-41F3-9655-8C947A1FB7E4}"/>
                </a:ext>
              </a:extLst>
            </p:cNvPr>
            <p:cNvSpPr/>
            <p:nvPr/>
          </p:nvSpPr>
          <p:spPr>
            <a:xfrm>
              <a:off x="620964" y="1901460"/>
              <a:ext cx="288000" cy="288000"/>
            </a:xfrm>
            <a:prstGeom prst="roundRect">
              <a:avLst>
                <a:gd name="adj" fmla="val 25808"/>
              </a:avLst>
            </a:prstGeom>
            <a:solidFill>
              <a:schemeClr val="bg1"/>
            </a:solidFill>
            <a:ln w="12700">
              <a:solidFill>
                <a:srgbClr val="FF9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dirty="0">
                  <a:solidFill>
                    <a:srgbClr val="FF95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dirty="0">
                <a:solidFill>
                  <a:srgbClr val="FF95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텍스트 개체 틀 3071">
              <a:extLst>
                <a:ext uri="{FF2B5EF4-FFF2-40B4-BE49-F238E27FC236}">
                  <a16:creationId xmlns:a16="http://schemas.microsoft.com/office/drawing/2014/main" id="{E65CBB27-E64D-439A-9111-7D52528C1267}"/>
                </a:ext>
              </a:extLst>
            </p:cNvPr>
            <p:cNvSpPr txBox="1">
              <a:spLocks/>
            </p:cNvSpPr>
            <p:nvPr/>
          </p:nvSpPr>
          <p:spPr>
            <a:xfrm>
              <a:off x="470908" y="3581929"/>
              <a:ext cx="4123458" cy="68770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11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바람이 많이 부는 제주도 바닷가 마을</a:t>
              </a:r>
              <a:endParaRPr lang="en-US" altLang="ko-KR" sz="2500" spc="-11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943541" y="1387385"/>
            <a:ext cx="4136245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바람이</a:t>
            </a:r>
            <a:r>
              <a:rPr lang="en-US" altLang="ko-KR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많이 부는</a:t>
            </a:r>
            <a:endParaRPr lang="en-US" altLang="ko-KR" sz="2500" spc="-12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바닷가 마을에서는 지붕이</a:t>
            </a:r>
            <a:endParaRPr lang="en-US" altLang="ko-KR" sz="2500" spc="-12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바람에 날아가지 않도록</a:t>
            </a:r>
            <a:endParaRPr lang="en-US" altLang="ko-KR" sz="2500" spc="-12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지붕을 낮게 만듭니다</a:t>
            </a:r>
            <a:r>
              <a:rPr lang="en-US" altLang="ko-KR" sz="2500" spc="-12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2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1810" y="4010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67426" y="45607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33" y="2657592"/>
            <a:ext cx="388259" cy="335073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227096" y="112007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554266" y="3346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duk_04_07_0001_1</a:t>
            </a:r>
          </a:p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3" y="1351132"/>
            <a:ext cx="4374540" cy="2278292"/>
          </a:xfrm>
          <a:prstGeom prst="roundRect">
            <a:avLst>
              <a:gd name="adj" fmla="val 9787"/>
            </a:avLst>
          </a:prstGeom>
        </p:spPr>
      </p:pic>
      <p:sp>
        <p:nvSpPr>
          <p:cNvPr id="37" name="타원 36"/>
          <p:cNvSpPr/>
          <p:nvPr/>
        </p:nvSpPr>
        <p:spPr>
          <a:xfrm>
            <a:off x="4959989" y="138678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08276" y="4663338"/>
            <a:ext cx="2937422" cy="323133"/>
            <a:chOff x="483312" y="4043793"/>
            <a:chExt cx="2937422" cy="323133"/>
          </a:xfrm>
        </p:grpSpPr>
        <p:grpSp>
          <p:nvGrpSpPr>
            <p:cNvPr id="42" name="그룹 41"/>
            <p:cNvGrpSpPr/>
            <p:nvPr/>
          </p:nvGrpSpPr>
          <p:grpSpPr>
            <a:xfrm>
              <a:off x="788787" y="4043793"/>
              <a:ext cx="2631947" cy="321266"/>
              <a:chOff x="780049" y="3619518"/>
              <a:chExt cx="2631947" cy="321266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20C434D-110D-4330-B043-743B69B0CE75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2271344" cy="320555"/>
                <a:chOff x="3011525" y="4724676"/>
                <a:chExt cx="2271344" cy="320555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5676AA2-3794-41AD-B593-2487EDDDB780}"/>
                    </a:ext>
                  </a:extLst>
                </p:cNvPr>
                <p:cNvGrpSpPr/>
                <p:nvPr/>
              </p:nvGrpSpPr>
              <p:grpSpPr>
                <a:xfrm>
                  <a:off x="3011525" y="4724676"/>
                  <a:ext cx="2271344" cy="320041"/>
                  <a:chOff x="3346262" y="4659361"/>
                  <a:chExt cx="2271344" cy="320041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3809E1E3-ABFB-439D-AFD7-43552955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346262" y="4659361"/>
                    <a:ext cx="2271344" cy="320041"/>
                    <a:chOff x="3478342" y="4679681"/>
                    <a:chExt cx="2271344" cy="320041"/>
                  </a:xfrm>
                </p:grpSpPr>
                <p:grpSp>
                  <p:nvGrpSpPr>
                    <p:cNvPr id="51" name="그룹 50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78342" y="4679681"/>
                      <a:ext cx="2271344" cy="320041"/>
                      <a:chOff x="2655186" y="5006256"/>
                      <a:chExt cx="2271344" cy="320041"/>
                    </a:xfrm>
                  </p:grpSpPr>
                  <p:pic>
                    <p:nvPicPr>
                      <p:cNvPr id="53" name="그림 52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26319" t="87963" r="67585" b="4606"/>
                      <a:stretch/>
                    </p:blipFill>
                    <p:spPr>
                      <a:xfrm>
                        <a:off x="2655186" y="5007613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그림 53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73283" t="87905" r="21923" b="4606"/>
                      <a:stretch/>
                    </p:blipFill>
                    <p:spPr>
                      <a:xfrm>
                        <a:off x="4612522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그림 51">
                      <a:extLst>
                        <a:ext uri="{FF2B5EF4-FFF2-40B4-BE49-F238E27FC236}">
                          <a16:creationId xmlns:a16="http://schemas.microsoft.com/office/drawing/2014/main" id="{AB94DE46-1F62-4D31-B946-007B35573E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38316" t="87963" r="55878" b="4606"/>
                    <a:stretch/>
                  </p:blipFill>
                  <p:spPr>
                    <a:xfrm>
                      <a:off x="4261681" y="4682156"/>
                      <a:ext cx="380243" cy="3175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81D9B469-39BD-47B3-ABCB-C98990509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8316" t="87963" r="55878" b="4606"/>
                  <a:stretch/>
                </p:blipFill>
                <p:spPr>
                  <a:xfrm>
                    <a:off x="4506823" y="466183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93093C50-114E-425C-A1D8-61E723940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316" t="87963" r="55878" b="4606"/>
                <a:stretch/>
              </p:blipFill>
              <p:spPr>
                <a:xfrm>
                  <a:off x="4561371" y="4727665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2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3</a:t>
            </a:r>
            <a:r>
              <a:rPr lang="en-US" altLang="ko-KR" smtClean="0"/>
              <a:t> </a:t>
            </a:r>
            <a:r>
              <a:rPr lang="en-US" altLang="ko-KR"/>
              <a:t>]</a:t>
            </a:r>
          </a:p>
          <a:p>
            <a:r>
              <a:rPr lang="ko-KR" altLang="en-US"/>
              <a:t>풀팝업 타이틀 </a:t>
            </a:r>
            <a:r>
              <a:rPr lang="en-US" altLang="ko-KR" smtClean="0"/>
              <a:t>(</a:t>
            </a:r>
            <a:r>
              <a:rPr lang="ko-KR" altLang="en-US" smtClean="0"/>
              <a:t>자연을 인간에 맞게 바꾸는 삶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삽화 </a:t>
            </a:r>
            <a:r>
              <a:rPr lang="ko-KR" altLang="en-US"/>
              <a:t>틀 </a:t>
            </a:r>
            <a:r>
              <a:rPr lang="en-US" altLang="ko-KR"/>
              <a:t>+ </a:t>
            </a:r>
            <a:r>
              <a:rPr lang="ko-KR" altLang="en-US"/>
              <a:t>삽화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ko-KR" altLang="en-US"/>
              <a:t>모서리</a:t>
            </a:r>
            <a:r>
              <a:rPr lang="en-US" altLang="ko-KR"/>
              <a:t> </a:t>
            </a:r>
            <a:r>
              <a:rPr lang="ko-KR" altLang="en-US"/>
              <a:t>라운딩처리</a:t>
            </a:r>
            <a:r>
              <a:rPr lang="en-US" altLang="ko-KR" smtClean="0"/>
              <a:t>, </a:t>
            </a:r>
            <a:r>
              <a:rPr lang="ko-KR" altLang="en-US" smtClean="0"/>
              <a:t>칸에 꽉 채워주세요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X </a:t>
            </a:r>
            <a:r>
              <a:rPr lang="ko-KR" altLang="en-US"/>
              <a:t>버튼 클릭 시 이전 페이지로 </a:t>
            </a:r>
            <a:r>
              <a:rPr lang="ko-KR" altLang="en-US" smtClean="0"/>
              <a:t>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 10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</a:p>
          <a:p>
            <a:pPr>
              <a:buAutoNum type="arabicPeriod" startAt="5"/>
            </a:pPr>
            <a:r>
              <a:rPr lang="ko-KR" altLang="en-US" smtClean="0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갯벌에서 </a:t>
            </a:r>
            <a:r>
              <a:rPr lang="ko-KR" altLang="en-US" smtClean="0"/>
              <a:t>도시</a:t>
            </a:r>
            <a:r>
              <a:rPr lang="en-US" altLang="ko-KR" smtClean="0"/>
              <a:t>.png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환경 가능론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5025006" y="1312569"/>
            <a:ext cx="3857250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간척 사업으로 갯벌을 메워 도시로 개발합니다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781DF75B-7B39-4E41-981C-0817D80FA2C3}"/>
              </a:ext>
            </a:extLst>
          </p:cNvPr>
          <p:cNvSpPr/>
          <p:nvPr/>
        </p:nvSpPr>
        <p:spPr>
          <a:xfrm>
            <a:off x="522276" y="859537"/>
            <a:ext cx="3708614" cy="3876339"/>
          </a:xfrm>
          <a:prstGeom prst="roundRect">
            <a:avLst>
              <a:gd name="adj" fmla="val 3827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z="1500" spc="-5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920702" y="14106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419088" y="44766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33" y="2657592"/>
            <a:ext cx="388259" cy="33507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938609"/>
            <a:ext cx="3446344" cy="3668665"/>
          </a:xfrm>
          <a:prstGeom prst="roundRect">
            <a:avLst>
              <a:gd name="adj" fmla="val 5826"/>
            </a:avLst>
          </a:prstGeom>
        </p:spPr>
      </p:pic>
      <p:sp>
        <p:nvSpPr>
          <p:cNvPr id="33" name="타원 32"/>
          <p:cNvSpPr/>
          <p:nvPr/>
        </p:nvSpPr>
        <p:spPr>
          <a:xfrm>
            <a:off x="3840287" y="9441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503705" y="30520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096772" y="4701377"/>
            <a:ext cx="2937422" cy="323133"/>
            <a:chOff x="483312" y="4043793"/>
            <a:chExt cx="2937422" cy="323133"/>
          </a:xfrm>
        </p:grpSpPr>
        <p:grpSp>
          <p:nvGrpSpPr>
            <p:cNvPr id="39" name="그룹 38"/>
            <p:cNvGrpSpPr/>
            <p:nvPr/>
          </p:nvGrpSpPr>
          <p:grpSpPr>
            <a:xfrm>
              <a:off x="788787" y="4043793"/>
              <a:ext cx="2631947" cy="321266"/>
              <a:chOff x="780049" y="3619518"/>
              <a:chExt cx="2631947" cy="3212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20C434D-110D-4330-B043-743B69B0CE75}"/>
                  </a:ext>
                </a:extLst>
              </p:cNvPr>
              <p:cNvGrpSpPr/>
              <p:nvPr/>
            </p:nvGrpSpPr>
            <p:grpSpPr>
              <a:xfrm>
                <a:off x="1527151" y="3620229"/>
                <a:ext cx="1884845" cy="320555"/>
                <a:chOff x="3398024" y="4724676"/>
                <a:chExt cx="1884845" cy="320555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5676AA2-3794-41AD-B593-2487EDDDB780}"/>
                    </a:ext>
                  </a:extLst>
                </p:cNvPr>
                <p:cNvGrpSpPr/>
                <p:nvPr/>
              </p:nvGrpSpPr>
              <p:grpSpPr>
                <a:xfrm>
                  <a:off x="3398024" y="4724676"/>
                  <a:ext cx="1884845" cy="320041"/>
                  <a:chOff x="3732761" y="4659361"/>
                  <a:chExt cx="1884845" cy="320041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3809E1E3-ABFB-439D-AFD7-43552955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732761" y="4659361"/>
                    <a:ext cx="1884845" cy="320041"/>
                    <a:chOff x="3864841" y="4679681"/>
                    <a:chExt cx="1884845" cy="320041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4841" y="4679681"/>
                      <a:ext cx="1884845" cy="320041"/>
                      <a:chOff x="3041685" y="5006256"/>
                      <a:chExt cx="1884845" cy="320041"/>
                    </a:xfrm>
                  </p:grpSpPr>
                  <p:pic>
                    <p:nvPicPr>
                      <p:cNvPr id="50" name="그림 49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26319" t="87963" r="67585" b="4606"/>
                      <a:stretch/>
                    </p:blipFill>
                    <p:spPr>
                      <a:xfrm>
                        <a:off x="3041685" y="5007613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그림 50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73283" t="87905" r="21923" b="4606"/>
                      <a:stretch/>
                    </p:blipFill>
                    <p:spPr>
                      <a:xfrm>
                        <a:off x="4612522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AB94DE46-1F62-4D31-B946-007B35573E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38316" t="87963" r="55878" b="4606"/>
                    <a:stretch/>
                  </p:blipFill>
                  <p:spPr>
                    <a:xfrm>
                      <a:off x="4261681" y="4682156"/>
                      <a:ext cx="380243" cy="3175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81D9B469-39BD-47B3-ABCB-C98990509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8316" t="87963" r="55878" b="4606"/>
                  <a:stretch/>
                </p:blipFill>
                <p:spPr>
                  <a:xfrm>
                    <a:off x="4506823" y="466183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3093C50-114E-425C-A1D8-61E723940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316" t="87963" r="55878" b="4606"/>
                <a:stretch/>
              </p:blipFill>
              <p:spPr>
                <a:xfrm>
                  <a:off x="4561371" y="4727665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1152671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83" y="216508"/>
            <a:ext cx="452755" cy="495487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822597" y="217451"/>
            <a:ext cx="3590134" cy="4953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200" spc="-15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자연을 인간에 맞게 바꾸는 삶</a:t>
            </a:r>
            <a:endParaRPr lang="ko-KR" altLang="en-US" sz="2200" spc="-15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1751" y="219552"/>
            <a:ext cx="541061" cy="495487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2266239" y="3318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98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4</a:t>
            </a:r>
            <a:r>
              <a:rPr lang="en-US" altLang="ko-KR" smtClean="0"/>
              <a:t> </a:t>
            </a:r>
            <a:r>
              <a:rPr lang="en-US" altLang="ko-KR"/>
              <a:t>]</a:t>
            </a:r>
          </a:p>
          <a:p>
            <a:r>
              <a:rPr lang="ko-KR" altLang="en-US" smtClean="0"/>
              <a:t>풀팝업 타이틀 </a:t>
            </a:r>
            <a:r>
              <a:rPr lang="en-US" altLang="ko-KR" smtClean="0"/>
              <a:t>(</a:t>
            </a:r>
            <a:r>
              <a:rPr lang="ko-KR" altLang="en-US"/>
              <a:t>자연을 인간에 맞게 바꾸는 삶</a:t>
            </a:r>
            <a:r>
              <a:rPr lang="en-US" altLang="ko-KR" smtClean="0"/>
              <a:t>)</a:t>
            </a:r>
            <a:endParaRPr lang="en-US" altLang="ko-KR"/>
          </a:p>
          <a:p>
            <a:r>
              <a:rPr lang="ko-KR" altLang="en-US" smtClean="0"/>
              <a:t>삽화 </a:t>
            </a:r>
            <a:r>
              <a:rPr lang="ko-KR" altLang="en-US"/>
              <a:t>틀 </a:t>
            </a:r>
            <a:r>
              <a:rPr lang="en-US" altLang="ko-KR"/>
              <a:t>+ </a:t>
            </a:r>
            <a:r>
              <a:rPr lang="ko-KR" altLang="en-US"/>
              <a:t>삽화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모서리</a:t>
            </a:r>
            <a:r>
              <a:rPr lang="en-US" altLang="ko-KR"/>
              <a:t> </a:t>
            </a:r>
            <a:r>
              <a:rPr lang="ko-KR" altLang="en-US"/>
              <a:t>라운딩처리</a:t>
            </a:r>
            <a:r>
              <a:rPr lang="en-US" altLang="ko-KR" smtClean="0"/>
              <a:t>, </a:t>
            </a:r>
            <a:r>
              <a:rPr lang="ko-KR" altLang="en-US" smtClean="0"/>
              <a:t>칸에 꽉 채워주세요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X </a:t>
            </a:r>
            <a:r>
              <a:rPr lang="ko-KR" altLang="en-US"/>
              <a:t>버튼 클릭 시 이전 페이지로 이동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6600"/>
                </a:solidFill>
              </a:rPr>
              <a:t> 10 </a:t>
            </a:r>
            <a:r>
              <a:rPr lang="ko-KR" altLang="en-US" smtClean="0"/>
              <a:t>페이지 참고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5"/>
            </a:pPr>
            <a:r>
              <a:rPr lang="ko-KR" altLang="en-US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강에 댐을 </a:t>
            </a:r>
            <a:r>
              <a:rPr lang="ko-KR" altLang="en-US" smtClean="0"/>
              <a:t>만듦</a:t>
            </a:r>
            <a:r>
              <a:rPr lang="en-US" altLang="ko-KR" smtClean="0"/>
              <a:t>.png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환경 가능론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42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647501" y="1281031"/>
            <a:ext cx="4044274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강에 댐을 만들어 홍수를 막고 전기를 얻기도 합니다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781DF75B-7B39-4E41-981C-0817D80FA2C3}"/>
              </a:ext>
            </a:extLst>
          </p:cNvPr>
          <p:cNvSpPr/>
          <p:nvPr/>
        </p:nvSpPr>
        <p:spPr>
          <a:xfrm>
            <a:off x="405270" y="839770"/>
            <a:ext cx="3708614" cy="3876339"/>
          </a:xfrm>
          <a:prstGeom prst="roundRect">
            <a:avLst>
              <a:gd name="adj" fmla="val 3827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z="1500" spc="-5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0164" y="2444670"/>
            <a:ext cx="388259" cy="33507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0" y="992419"/>
            <a:ext cx="3456732" cy="3578662"/>
          </a:xfrm>
          <a:prstGeom prst="roundRect">
            <a:avLst>
              <a:gd name="adj" fmla="val 7094"/>
            </a:avLst>
          </a:prstGeom>
        </p:spPr>
      </p:pic>
      <p:grpSp>
        <p:nvGrpSpPr>
          <p:cNvPr id="32" name="그룹 31"/>
          <p:cNvGrpSpPr/>
          <p:nvPr/>
        </p:nvGrpSpPr>
        <p:grpSpPr>
          <a:xfrm flipH="1">
            <a:off x="3126133" y="4666877"/>
            <a:ext cx="2937422" cy="323133"/>
            <a:chOff x="483312" y="4043793"/>
            <a:chExt cx="2937422" cy="323133"/>
          </a:xfrm>
        </p:grpSpPr>
        <p:grpSp>
          <p:nvGrpSpPr>
            <p:cNvPr id="33" name="그룹 32"/>
            <p:cNvGrpSpPr/>
            <p:nvPr/>
          </p:nvGrpSpPr>
          <p:grpSpPr>
            <a:xfrm>
              <a:off x="788787" y="4043793"/>
              <a:ext cx="2631947" cy="321266"/>
              <a:chOff x="780049" y="3619518"/>
              <a:chExt cx="2631947" cy="32126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20C434D-110D-4330-B043-743B69B0CE75}"/>
                  </a:ext>
                </a:extLst>
              </p:cNvPr>
              <p:cNvGrpSpPr/>
              <p:nvPr/>
            </p:nvGrpSpPr>
            <p:grpSpPr>
              <a:xfrm>
                <a:off x="1527151" y="3620229"/>
                <a:ext cx="1884845" cy="320555"/>
                <a:chOff x="3398024" y="4724676"/>
                <a:chExt cx="1884845" cy="320555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65676AA2-3794-41AD-B593-2487EDDDB780}"/>
                    </a:ext>
                  </a:extLst>
                </p:cNvPr>
                <p:cNvGrpSpPr/>
                <p:nvPr/>
              </p:nvGrpSpPr>
              <p:grpSpPr>
                <a:xfrm>
                  <a:off x="3398024" y="4724676"/>
                  <a:ext cx="1884845" cy="320041"/>
                  <a:chOff x="3732761" y="4659361"/>
                  <a:chExt cx="1884845" cy="320041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3809E1E3-ABFB-439D-AFD7-43552955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732761" y="4659361"/>
                    <a:ext cx="1884845" cy="320041"/>
                    <a:chOff x="3864841" y="4679681"/>
                    <a:chExt cx="1884845" cy="320041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4841" y="4679681"/>
                      <a:ext cx="1884845" cy="320041"/>
                      <a:chOff x="3041685" y="5006256"/>
                      <a:chExt cx="1884845" cy="320041"/>
                    </a:xfrm>
                  </p:grpSpPr>
                  <p:pic>
                    <p:nvPicPr>
                      <p:cNvPr id="46" name="그림 45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26319" t="87963" r="67585" b="4606"/>
                      <a:stretch/>
                    </p:blipFill>
                    <p:spPr>
                      <a:xfrm>
                        <a:off x="3041685" y="5007613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7" name="그림 46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73283" t="87905" r="21923" b="4606"/>
                      <a:stretch/>
                    </p:blipFill>
                    <p:spPr>
                      <a:xfrm>
                        <a:off x="4612522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그림 44">
                      <a:extLst>
                        <a:ext uri="{FF2B5EF4-FFF2-40B4-BE49-F238E27FC236}">
                          <a16:creationId xmlns:a16="http://schemas.microsoft.com/office/drawing/2014/main" id="{AB94DE46-1F62-4D31-B946-007B35573E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38316" t="87963" r="55878" b="4606"/>
                    <a:stretch/>
                  </p:blipFill>
                  <p:spPr>
                    <a:xfrm>
                      <a:off x="4261681" y="4682156"/>
                      <a:ext cx="380243" cy="3175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81D9B469-39BD-47B3-ABCB-C98990509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8316" t="87963" r="55878" b="4606"/>
                  <a:stretch/>
                </p:blipFill>
                <p:spPr>
                  <a:xfrm>
                    <a:off x="4506823" y="466183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3093C50-114E-425C-A1D8-61E723940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316" t="87963" r="55878" b="4606"/>
                <a:stretch/>
              </p:blipFill>
              <p:spPr>
                <a:xfrm>
                  <a:off x="4561371" y="4727665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1152671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83" y="216508"/>
            <a:ext cx="452755" cy="49548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2822597" y="217451"/>
            <a:ext cx="3590134" cy="4953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200" spc="-15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자연을 인간에 맞게 바꾸는 삶</a:t>
            </a:r>
            <a:endParaRPr lang="ko-KR" altLang="en-US" sz="2200" spc="-15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1751" y="219552"/>
            <a:ext cx="541061" cy="495487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4920702" y="14106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19088" y="44766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840287" y="9441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503705" y="30520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266239" y="3318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80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5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풀팝업 타이틀 </a:t>
            </a:r>
            <a:r>
              <a:rPr lang="en-US" altLang="ko-KR"/>
              <a:t>(</a:t>
            </a:r>
            <a:r>
              <a:rPr lang="ko-KR" altLang="en-US"/>
              <a:t>자연과 어우러진 삶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삽화 </a:t>
            </a:r>
            <a:r>
              <a:rPr lang="en-US" altLang="ko-KR"/>
              <a:t>+ </a:t>
            </a:r>
            <a:r>
              <a:rPr lang="ko-KR" altLang="en-US"/>
              <a:t>텍스트 박스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  - </a:t>
            </a:r>
            <a:r>
              <a:rPr lang="ko-KR" altLang="en-US"/>
              <a:t>모서리</a:t>
            </a:r>
            <a:r>
              <a:rPr lang="en-US" altLang="ko-KR"/>
              <a:t> </a:t>
            </a:r>
            <a:r>
              <a:rPr lang="ko-KR" altLang="en-US"/>
              <a:t>라운딩처리</a:t>
            </a:r>
            <a:r>
              <a:rPr lang="en-US" altLang="ko-KR" smtClean="0"/>
              <a:t>, </a:t>
            </a:r>
            <a:r>
              <a:rPr lang="ko-KR" altLang="en-US"/>
              <a:t>칸에 꽉 채워주세요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</a:t>
            </a:r>
            <a:r>
              <a:rPr lang="ko-KR" altLang="en-US" smtClean="0"/>
              <a:t>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X </a:t>
            </a:r>
            <a:r>
              <a:rPr lang="ko-KR" altLang="en-US"/>
              <a:t>버튼 클릭 시 이전 페이지로 이동</a:t>
            </a:r>
            <a:r>
              <a:rPr lang="en-US" altLang="ko-KR"/>
              <a:t>( </a:t>
            </a:r>
            <a:r>
              <a:rPr lang="en-US" altLang="ko-KR" smtClean="0">
                <a:solidFill>
                  <a:srgbClr val="FF6600"/>
                </a:solidFill>
              </a:rPr>
              <a:t>11 </a:t>
            </a:r>
            <a:r>
              <a:rPr lang="ko-KR" altLang="en-US" smtClean="0"/>
              <a:t>페이지 참고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5"/>
            </a:pPr>
            <a:r>
              <a:rPr lang="ko-KR" altLang="en-US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mtClean="0"/>
              <a:t>생태 통로</a:t>
            </a:r>
            <a:r>
              <a:rPr lang="en-US" altLang="ko-KR" smtClean="0"/>
              <a:t>.png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자연과 어우러진 삶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654" y1="50847" x2="74691" y2="50847"/>
                        <a14:foregroundMark x1="53086" y1="38983" x2="76543" y2="38983"/>
                        <a14:foregroundMark x1="59259" y1="57627" x2="67901" y2="57627"/>
                        <a14:foregroundMark x1="53086" y1="62712" x2="69136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9604" y="2459232"/>
            <a:ext cx="840067" cy="30595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10D024-4415-4354-A75A-82010C567A90}"/>
              </a:ext>
            </a:extLst>
          </p:cNvPr>
          <p:cNvGrpSpPr/>
          <p:nvPr/>
        </p:nvGrpSpPr>
        <p:grpSpPr>
          <a:xfrm>
            <a:off x="419450" y="1276240"/>
            <a:ext cx="4441828" cy="3254098"/>
            <a:chOff x="470908" y="1774774"/>
            <a:chExt cx="4152820" cy="2522886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781DF75B-7B39-4E41-981C-0817D80FA2C3}"/>
                </a:ext>
              </a:extLst>
            </p:cNvPr>
            <p:cNvSpPr/>
            <p:nvPr/>
          </p:nvSpPr>
          <p:spPr>
            <a:xfrm>
              <a:off x="483728" y="1774774"/>
              <a:ext cx="4140000" cy="2522886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30" name="모서리가 둥근 직사각형 32">
              <a:extLst>
                <a:ext uri="{FF2B5EF4-FFF2-40B4-BE49-F238E27FC236}">
                  <a16:creationId xmlns:a16="http://schemas.microsoft.com/office/drawing/2014/main" id="{81CB9B70-1F3D-40E7-9A62-23F3F96AE294}"/>
                </a:ext>
              </a:extLst>
            </p:cNvPr>
            <p:cNvSpPr/>
            <p:nvPr/>
          </p:nvSpPr>
          <p:spPr>
            <a:xfrm>
              <a:off x="555736" y="1841296"/>
              <a:ext cx="3953802" cy="1764000"/>
            </a:xfrm>
            <a:prstGeom prst="roundRect">
              <a:avLst>
                <a:gd name="adj" fmla="val 3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spc="-50">
                  <a:solidFill>
                    <a:schemeClr val="accent2"/>
                  </a:solidFill>
                  <a:latin typeface="+mn-ea"/>
                </a:rPr>
                <a:t>삽화 영역 </a:t>
              </a:r>
              <a:endParaRPr lang="ko-KR" altLang="en-US" sz="1200" spc="-5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모서리가 둥근 직사각형 34">
              <a:extLst>
                <a:ext uri="{FF2B5EF4-FFF2-40B4-BE49-F238E27FC236}">
                  <a16:creationId xmlns:a16="http://schemas.microsoft.com/office/drawing/2014/main" id="{3AB46CC3-5AC2-41F3-9655-8C947A1FB7E4}"/>
                </a:ext>
              </a:extLst>
            </p:cNvPr>
            <p:cNvSpPr/>
            <p:nvPr/>
          </p:nvSpPr>
          <p:spPr>
            <a:xfrm>
              <a:off x="620964" y="1901460"/>
              <a:ext cx="288000" cy="288000"/>
            </a:xfrm>
            <a:prstGeom prst="roundRect">
              <a:avLst>
                <a:gd name="adj" fmla="val 25808"/>
              </a:avLst>
            </a:prstGeom>
            <a:solidFill>
              <a:schemeClr val="bg1"/>
            </a:solidFill>
            <a:ln w="12700">
              <a:solidFill>
                <a:srgbClr val="FF9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dirty="0">
                  <a:solidFill>
                    <a:srgbClr val="FF95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dirty="0">
                <a:solidFill>
                  <a:srgbClr val="FF95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텍스트 개체 틀 3071">
              <a:extLst>
                <a:ext uri="{FF2B5EF4-FFF2-40B4-BE49-F238E27FC236}">
                  <a16:creationId xmlns:a16="http://schemas.microsoft.com/office/drawing/2014/main" id="{E65CBB27-E64D-439A-9111-7D52528C1267}"/>
                </a:ext>
              </a:extLst>
            </p:cNvPr>
            <p:cNvSpPr txBox="1">
              <a:spLocks/>
            </p:cNvSpPr>
            <p:nvPr/>
          </p:nvSpPr>
          <p:spPr>
            <a:xfrm>
              <a:off x="470908" y="3581929"/>
              <a:ext cx="4123458" cy="68770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11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도로 위로 연결한 생태 통로</a:t>
              </a:r>
              <a:endParaRPr lang="en-US" altLang="ko-KR" sz="2500" spc="-11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943541" y="1387385"/>
            <a:ext cx="4136245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도로 건설로 끊긴 산길을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생태 통로로 연결하고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생태 통로로</a:t>
            </a:r>
            <a:r>
              <a:rPr lang="en-US" altLang="ko-KR" sz="2500" spc="-10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동물은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다시 안전하게 산길을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지나다닐 수 있습니다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24842" y="458249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33" y="2657592"/>
            <a:ext cx="388259" cy="33507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1" y="1349763"/>
            <a:ext cx="4217530" cy="2317083"/>
          </a:xfrm>
          <a:prstGeom prst="roundRect">
            <a:avLst>
              <a:gd name="adj" fmla="val 9902"/>
            </a:avLst>
          </a:prstGeom>
        </p:spPr>
      </p:pic>
      <p:sp>
        <p:nvSpPr>
          <p:cNvPr id="39" name="타원 38"/>
          <p:cNvSpPr/>
          <p:nvPr/>
        </p:nvSpPr>
        <p:spPr>
          <a:xfrm>
            <a:off x="4933291" y="136617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554266" y="3346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609689" y="3318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71" name="그룹 70"/>
          <p:cNvGrpSpPr/>
          <p:nvPr/>
        </p:nvGrpSpPr>
        <p:grpSpPr>
          <a:xfrm flipH="1">
            <a:off x="3451991" y="4631819"/>
            <a:ext cx="2937422" cy="323133"/>
            <a:chOff x="483312" y="4043793"/>
            <a:chExt cx="2937422" cy="323133"/>
          </a:xfrm>
        </p:grpSpPr>
        <p:grpSp>
          <p:nvGrpSpPr>
            <p:cNvPr id="72" name="그룹 71"/>
            <p:cNvGrpSpPr/>
            <p:nvPr/>
          </p:nvGrpSpPr>
          <p:grpSpPr>
            <a:xfrm>
              <a:off x="788787" y="4043793"/>
              <a:ext cx="2631947" cy="321266"/>
              <a:chOff x="780049" y="3619518"/>
              <a:chExt cx="2631947" cy="321266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F20C434D-110D-4330-B043-743B69B0CE75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2271344" cy="320555"/>
                <a:chOff x="3011525" y="4724676"/>
                <a:chExt cx="2271344" cy="320555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5676AA2-3794-41AD-B593-2487EDDDB780}"/>
                    </a:ext>
                  </a:extLst>
                </p:cNvPr>
                <p:cNvGrpSpPr/>
                <p:nvPr/>
              </p:nvGrpSpPr>
              <p:grpSpPr>
                <a:xfrm>
                  <a:off x="3011525" y="4724676"/>
                  <a:ext cx="2271344" cy="320041"/>
                  <a:chOff x="3346262" y="4659361"/>
                  <a:chExt cx="2271344" cy="320041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3809E1E3-ABFB-439D-AFD7-43552955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346262" y="4659361"/>
                    <a:ext cx="2271344" cy="320041"/>
                    <a:chOff x="3478342" y="4679681"/>
                    <a:chExt cx="2271344" cy="320041"/>
                  </a:xfrm>
                </p:grpSpPr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78342" y="4679681"/>
                      <a:ext cx="2271344" cy="320041"/>
                      <a:chOff x="2655186" y="5006256"/>
                      <a:chExt cx="2271344" cy="320041"/>
                    </a:xfrm>
                  </p:grpSpPr>
                  <p:pic>
                    <p:nvPicPr>
                      <p:cNvPr id="83" name="그림 82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/>
                      <a:srcRect l="26319" t="87963" r="67585" b="4606"/>
                      <a:stretch/>
                    </p:blipFill>
                    <p:spPr>
                      <a:xfrm>
                        <a:off x="2655186" y="5007613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4" name="그림 83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/>
                      <a:srcRect l="73283" t="87905" r="21923" b="4606"/>
                      <a:stretch/>
                    </p:blipFill>
                    <p:spPr>
                      <a:xfrm>
                        <a:off x="4612522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AB94DE46-1F62-4D31-B946-007B35573E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l="38316" t="87963" r="55878" b="4606"/>
                    <a:stretch/>
                  </p:blipFill>
                  <p:spPr>
                    <a:xfrm>
                      <a:off x="4261681" y="4682156"/>
                      <a:ext cx="380243" cy="3175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id="{81D9B469-39BD-47B3-ABCB-C98990509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316" t="87963" r="55878" b="4606"/>
                  <a:stretch/>
                </p:blipFill>
                <p:spPr>
                  <a:xfrm>
                    <a:off x="4506823" y="466183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93093C50-114E-425C-A1D8-61E723940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16" t="87963" r="55878" b="4606"/>
                <a:stretch/>
              </p:blipFill>
              <p:spPr>
                <a:xfrm>
                  <a:off x="4561371" y="4727665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sp>
        <p:nvSpPr>
          <p:cNvPr id="34" name="타원 33"/>
          <p:cNvSpPr/>
          <p:nvPr/>
        </p:nvSpPr>
        <p:spPr>
          <a:xfrm>
            <a:off x="435583" y="12820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741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6</a:t>
            </a:r>
            <a:r>
              <a:rPr lang="en-US" altLang="ko-KR" smtClean="0"/>
              <a:t> </a:t>
            </a:r>
            <a:r>
              <a:rPr lang="en-US" altLang="ko-KR"/>
              <a:t>]</a:t>
            </a:r>
          </a:p>
          <a:p>
            <a:r>
              <a:rPr lang="ko-KR" altLang="en-US"/>
              <a:t>풀팝업 타이틀 </a:t>
            </a:r>
            <a:r>
              <a:rPr lang="en-US" altLang="ko-KR"/>
              <a:t>(</a:t>
            </a:r>
            <a:r>
              <a:rPr lang="ko-KR" altLang="en-US"/>
              <a:t>자연과 어우러진 삶</a:t>
            </a:r>
            <a:r>
              <a:rPr lang="en-US" altLang="ko-KR"/>
              <a:t>)</a:t>
            </a:r>
          </a:p>
          <a:p>
            <a:r>
              <a:rPr lang="ko-KR" altLang="en-US"/>
              <a:t>삽화 </a:t>
            </a:r>
            <a:r>
              <a:rPr lang="en-US" altLang="ko-KR"/>
              <a:t>+ </a:t>
            </a:r>
            <a:r>
              <a:rPr lang="ko-KR" altLang="en-US"/>
              <a:t>텍스트 박스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  -  </a:t>
            </a:r>
            <a:r>
              <a:rPr lang="ko-KR" altLang="en-US" smtClean="0"/>
              <a:t>모서리</a:t>
            </a:r>
            <a:r>
              <a:rPr lang="en-US" altLang="ko-KR" smtClean="0"/>
              <a:t> </a:t>
            </a:r>
            <a:r>
              <a:rPr lang="ko-KR" altLang="en-US"/>
              <a:t>라운딩처리</a:t>
            </a:r>
            <a:r>
              <a:rPr lang="en-US" altLang="ko-KR"/>
              <a:t>, </a:t>
            </a:r>
            <a:r>
              <a:rPr lang="ko-KR" altLang="en-US"/>
              <a:t>칸에 꽉 채워주세요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회색 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X </a:t>
            </a:r>
            <a:r>
              <a:rPr lang="ko-KR" altLang="en-US"/>
              <a:t>버튼 클릭 시 이전 페이지로 이동</a:t>
            </a:r>
            <a:r>
              <a:rPr lang="en-US" altLang="ko-KR"/>
              <a:t>( </a:t>
            </a:r>
            <a:r>
              <a:rPr lang="en-US" altLang="ko-KR">
                <a:solidFill>
                  <a:srgbClr val="FF6600"/>
                </a:solidFill>
              </a:rPr>
              <a:t>11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</a:p>
          <a:p>
            <a:pPr>
              <a:buAutoNum type="arabicPeriod" startAt="5"/>
            </a:pPr>
            <a:r>
              <a:rPr lang="ko-KR" altLang="en-US"/>
              <a:t>이너탭 </a:t>
            </a:r>
            <a:r>
              <a:rPr lang="en-US" altLang="ko-KR" smtClean="0"/>
              <a:t>6</a:t>
            </a:r>
            <a:r>
              <a:rPr lang="ko-KR" altLang="en-US" smtClean="0"/>
              <a:t>개 </a:t>
            </a:r>
            <a:endParaRPr lang="en-US" altLang="ko-KR"/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mtClean="0"/>
              <a:t>도시공원</a:t>
            </a:r>
            <a:r>
              <a:rPr lang="en-US" altLang="ko-KR" smtClean="0"/>
              <a:t>.png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자연과 어우러진 삶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7654" y1="50847" x2="74691" y2="50847"/>
                        <a14:foregroundMark x1="53086" y1="38983" x2="76543" y2="38983"/>
                        <a14:foregroundMark x1="59259" y1="57627" x2="67901" y2="57627"/>
                        <a14:foregroundMark x1="53086" y1="62712" x2="69136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9604" y="2459232"/>
            <a:ext cx="840067" cy="30595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10D024-4415-4354-A75A-82010C567A90}"/>
              </a:ext>
            </a:extLst>
          </p:cNvPr>
          <p:cNvGrpSpPr/>
          <p:nvPr/>
        </p:nvGrpSpPr>
        <p:grpSpPr>
          <a:xfrm>
            <a:off x="427839" y="1276240"/>
            <a:ext cx="4433439" cy="3254098"/>
            <a:chOff x="470908" y="1774774"/>
            <a:chExt cx="4152820" cy="2522886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781DF75B-7B39-4E41-981C-0817D80FA2C3}"/>
                </a:ext>
              </a:extLst>
            </p:cNvPr>
            <p:cNvSpPr/>
            <p:nvPr/>
          </p:nvSpPr>
          <p:spPr>
            <a:xfrm>
              <a:off x="483728" y="1774774"/>
              <a:ext cx="4140000" cy="2522886"/>
            </a:xfrm>
            <a:prstGeom prst="roundRect">
              <a:avLst>
                <a:gd name="adj" fmla="val 3148"/>
              </a:avLst>
            </a:prstGeom>
            <a:solidFill>
              <a:srgbClr val="FDF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발주 삽화 </a:t>
              </a:r>
              <a:r>
                <a:rPr lang="en-US" altLang="ko-KR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#6</a:t>
              </a:r>
              <a:endParaRPr lang="ko-KR" altLang="en-US" sz="1500" spc="-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25" name="모서리가 둥근 직사각형 32">
              <a:extLst>
                <a:ext uri="{FF2B5EF4-FFF2-40B4-BE49-F238E27FC236}">
                  <a16:creationId xmlns:a16="http://schemas.microsoft.com/office/drawing/2014/main" id="{81CB9B70-1F3D-40E7-9A62-23F3F96AE294}"/>
                </a:ext>
              </a:extLst>
            </p:cNvPr>
            <p:cNvSpPr/>
            <p:nvPr/>
          </p:nvSpPr>
          <p:spPr>
            <a:xfrm>
              <a:off x="555736" y="1841296"/>
              <a:ext cx="3953802" cy="1764000"/>
            </a:xfrm>
            <a:prstGeom prst="roundRect">
              <a:avLst>
                <a:gd name="adj" fmla="val 3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spc="-50">
                  <a:solidFill>
                    <a:schemeClr val="accent2"/>
                  </a:solidFill>
                  <a:latin typeface="+mn-ea"/>
                </a:rPr>
                <a:t>삽화 영역 </a:t>
              </a:r>
              <a:endParaRPr lang="ko-KR" altLang="en-US" sz="1200" spc="-5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모서리가 둥근 직사각형 34">
              <a:extLst>
                <a:ext uri="{FF2B5EF4-FFF2-40B4-BE49-F238E27FC236}">
                  <a16:creationId xmlns:a16="http://schemas.microsoft.com/office/drawing/2014/main" id="{3AB46CC3-5AC2-41F3-9655-8C947A1FB7E4}"/>
                </a:ext>
              </a:extLst>
            </p:cNvPr>
            <p:cNvSpPr/>
            <p:nvPr/>
          </p:nvSpPr>
          <p:spPr>
            <a:xfrm>
              <a:off x="620964" y="1901460"/>
              <a:ext cx="288000" cy="288000"/>
            </a:xfrm>
            <a:prstGeom prst="roundRect">
              <a:avLst>
                <a:gd name="adj" fmla="val 25808"/>
              </a:avLst>
            </a:prstGeom>
            <a:solidFill>
              <a:schemeClr val="bg1"/>
            </a:solidFill>
            <a:ln w="12700">
              <a:solidFill>
                <a:srgbClr val="FF9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dirty="0">
                  <a:solidFill>
                    <a:srgbClr val="FF95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dirty="0">
                <a:solidFill>
                  <a:srgbClr val="FF95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7" name="텍스트 개체 틀 3071">
              <a:extLst>
                <a:ext uri="{FF2B5EF4-FFF2-40B4-BE49-F238E27FC236}">
                  <a16:creationId xmlns:a16="http://schemas.microsoft.com/office/drawing/2014/main" id="{E65CBB27-E64D-439A-9111-7D52528C1267}"/>
                </a:ext>
              </a:extLst>
            </p:cNvPr>
            <p:cNvSpPr txBox="1">
              <a:spLocks/>
            </p:cNvSpPr>
            <p:nvPr/>
          </p:nvSpPr>
          <p:spPr>
            <a:xfrm>
              <a:off x="470908" y="3581929"/>
              <a:ext cx="4123458" cy="68770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spc="-11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도심 생태계를 유지하는 도시공원</a:t>
              </a:r>
              <a:endParaRPr lang="en-US" altLang="ko-KR" sz="2500" spc="-11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28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979174" y="1362042"/>
            <a:ext cx="4136245" cy="2875489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6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도심에 녹지 공간을 만든</a:t>
            </a:r>
            <a:endParaRPr lang="en-US" altLang="ko-KR" sz="2500" spc="-6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6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도시공원은 도시 환경에서도 생태계를 유지하게 해줍니다</a:t>
            </a:r>
            <a:r>
              <a:rPr lang="en-US" altLang="ko-KR" sz="2500" spc="-6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6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4247" y1="22222" x2="60274" y2="71429"/>
                        <a14:foregroundMark x1="39726" y1="74603" x2="56164" y2="68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33" y="2657592"/>
            <a:ext cx="388259" cy="33507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7" y="1370266"/>
            <a:ext cx="4226031" cy="2267039"/>
          </a:xfrm>
          <a:prstGeom prst="roundRect">
            <a:avLst>
              <a:gd name="adj" fmla="val 11673"/>
            </a:avLst>
          </a:prstGeom>
        </p:spPr>
      </p:pic>
      <p:grpSp>
        <p:nvGrpSpPr>
          <p:cNvPr id="44" name="그룹 43"/>
          <p:cNvGrpSpPr/>
          <p:nvPr/>
        </p:nvGrpSpPr>
        <p:grpSpPr>
          <a:xfrm flipH="1">
            <a:off x="3300328" y="4621774"/>
            <a:ext cx="2944469" cy="321266"/>
            <a:chOff x="476955" y="3619518"/>
            <a:chExt cx="2944469" cy="32126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20C434D-110D-4330-B043-743B69B0CE75}"/>
                </a:ext>
              </a:extLst>
            </p:cNvPr>
            <p:cNvGrpSpPr/>
            <p:nvPr/>
          </p:nvGrpSpPr>
          <p:grpSpPr>
            <a:xfrm>
              <a:off x="476955" y="3620229"/>
              <a:ext cx="2944469" cy="320555"/>
              <a:chOff x="2347828" y="4724676"/>
              <a:chExt cx="2944469" cy="32055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5676AA2-3794-41AD-B593-2487EDDDB780}"/>
                  </a:ext>
                </a:extLst>
              </p:cNvPr>
              <p:cNvGrpSpPr/>
              <p:nvPr/>
            </p:nvGrpSpPr>
            <p:grpSpPr>
              <a:xfrm>
                <a:off x="2347828" y="4724676"/>
                <a:ext cx="2944469" cy="320042"/>
                <a:chOff x="2682565" y="4659361"/>
                <a:chExt cx="2944469" cy="32004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809E1E3-ABFB-439D-AFD7-435529553586}"/>
                    </a:ext>
                  </a:extLst>
                </p:cNvPr>
                <p:cNvGrpSpPr/>
                <p:nvPr/>
              </p:nvGrpSpPr>
              <p:grpSpPr>
                <a:xfrm>
                  <a:off x="2682565" y="4659361"/>
                  <a:ext cx="2944469" cy="320042"/>
                  <a:chOff x="2814645" y="4679681"/>
                  <a:chExt cx="2944469" cy="320042"/>
                </a:xfrm>
              </p:grpSpPr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88F4B5F2-A678-4116-A1E7-8342722B11CA}"/>
                      </a:ext>
                    </a:extLst>
                  </p:cNvPr>
                  <p:cNvGrpSpPr/>
                  <p:nvPr/>
                </p:nvGrpSpPr>
                <p:grpSpPr>
                  <a:xfrm>
                    <a:off x="2814645" y="4679681"/>
                    <a:ext cx="2944469" cy="320042"/>
                    <a:chOff x="4915693" y="4615244"/>
                    <a:chExt cx="2944469" cy="320042"/>
                  </a:xfrm>
                </p:grpSpPr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462CD07A-A27E-43D3-978C-1D1830C06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6841" y="4615244"/>
                      <a:ext cx="2663321" cy="320042"/>
                      <a:chOff x="2272637" y="5006256"/>
                      <a:chExt cx="2663321" cy="320042"/>
                    </a:xfrm>
                  </p:grpSpPr>
                  <p:pic>
                    <p:nvPicPr>
                      <p:cNvPr id="56" name="그림 55">
                        <a:extLst>
                          <a:ext uri="{FF2B5EF4-FFF2-40B4-BE49-F238E27FC236}">
                            <a16:creationId xmlns:a16="http://schemas.microsoft.com/office/drawing/2014/main" id="{76FC359C-CAF7-4B21-AA02-F088F1AF48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/>
                      <a:srcRect l="26319" t="87963" r="67585" b="4606"/>
                      <a:stretch/>
                    </p:blipFill>
                    <p:spPr>
                      <a:xfrm>
                        <a:off x="2272637" y="5008732"/>
                        <a:ext cx="399186" cy="31756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그림 56">
                        <a:extLst>
                          <a:ext uri="{FF2B5EF4-FFF2-40B4-BE49-F238E27FC236}">
                            <a16:creationId xmlns:a16="http://schemas.microsoft.com/office/drawing/2014/main" id="{9F92D818-C425-45EA-9EBE-EE7AD4265E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/>
                      <a:srcRect l="73283" t="87905" r="21923" b="4606"/>
                      <a:stretch/>
                    </p:blipFill>
                    <p:spPr>
                      <a:xfrm>
                        <a:off x="4621950" y="5006256"/>
                        <a:ext cx="314008" cy="32004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5" name="그림 54">
                      <a:extLst>
                        <a:ext uri="{FF2B5EF4-FFF2-40B4-BE49-F238E27FC236}">
                          <a16:creationId xmlns:a16="http://schemas.microsoft.com/office/drawing/2014/main" id="{B06C8D2F-1CF8-4064-B7D6-109EA4A898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l="22010" t="87905" r="73334" b="4704"/>
                    <a:stretch/>
                  </p:blipFill>
                  <p:spPr>
                    <a:xfrm>
                      <a:off x="4915693" y="4619435"/>
                      <a:ext cx="304932" cy="3158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AB94DE46-1F62-4D31-B946-007B35573E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316" t="87963" r="55878" b="4606"/>
                  <a:stretch/>
                </p:blipFill>
                <p:spPr>
                  <a:xfrm>
                    <a:off x="4261681" y="4682156"/>
                    <a:ext cx="380243" cy="3175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81D9B469-39BD-47B3-ABCB-C98990509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16" t="87963" r="55878" b="4606"/>
                <a:stretch/>
              </p:blipFill>
              <p:spPr>
                <a:xfrm>
                  <a:off x="4506823" y="466183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3093C50-114E-425C-A1D8-61E723940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8316" t="87963" r="55878" b="4606"/>
              <a:stretch/>
            </p:blipFill>
            <p:spPr>
              <a:xfrm>
                <a:off x="4561371" y="4727665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3224842" y="458249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933291" y="136617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609689" y="33182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5583" y="12820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554266" y="3346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178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/>
              <a:t>_</a:t>
            </a:r>
            <a:r>
              <a:rPr lang="ko-KR" altLang="en-US"/>
              <a:t>활동</a:t>
            </a:r>
            <a:r>
              <a:rPr lang="en-US" altLang="ko-KR"/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질문 </a:t>
            </a:r>
            <a:r>
              <a:rPr lang="ko-KR" altLang="en-US" smtClean="0">
                <a:solidFill>
                  <a:srgbClr val="FF6600"/>
                </a:solidFill>
              </a:rPr>
              <a:t>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 </a:t>
            </a:r>
            <a:endParaRPr lang="en-US" altLang="ko-KR" smtClean="0"/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 X </a:t>
            </a:r>
            <a:r>
              <a:rPr lang="ko-KR" altLang="en-US" smtClean="0"/>
              <a:t>버튼 </a:t>
            </a:r>
            <a:r>
              <a:rPr lang="ko-KR" altLang="en-US"/>
              <a:t>클릭 시 이전 화면으로 이동</a:t>
            </a:r>
            <a:r>
              <a:rPr lang="en-US" altLang="ko-KR"/>
              <a:t>(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77D1A"/>
                </a:solidFill>
              </a:rPr>
              <a:t>11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선으로 잇기</a:t>
            </a:r>
            <a:r>
              <a:rPr lang="en-US" altLang="ko-KR" dirty="0" smtClean="0"/>
              <a:t>_</a:t>
            </a:r>
            <a:r>
              <a:rPr lang="ko-KR" altLang="en-US" dirty="0" smtClean="0"/>
              <a:t>정답 화면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332418" y="884968"/>
            <a:ext cx="8689135" cy="3610157"/>
            <a:chOff x="332418" y="785385"/>
            <a:chExt cx="8689135" cy="3610157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13776" y="1509289"/>
              <a:ext cx="7931097" cy="471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환경을 보호해야 하는 까닭은 무엇일까요</a:t>
              </a:r>
              <a:r>
                <a:rPr lang="en-US" altLang="ko-KR" sz="2500" spc="-15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en-US" altLang="ko-KR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776" y="3073946"/>
              <a:ext cx="7931097" cy="471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환경이 오염되면 인간도 살아갈 수 없기 때문입니다</a:t>
              </a:r>
              <a:r>
                <a:rPr lang="en-US" altLang="ko-KR" sz="2500" spc="-15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 </a:t>
              </a:r>
              <a:endParaRPr lang="en-US" altLang="ko-KR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8179047" y="785385"/>
              <a:ext cx="304658" cy="261610"/>
              <a:chOff x="4390846" y="3580193"/>
              <a:chExt cx="304658" cy="261610"/>
            </a:xfrm>
          </p:grpSpPr>
          <p:sp>
            <p:nvSpPr>
              <p:cNvPr id="79" name="양쪽 모서리가 둥근 사각형 78"/>
              <p:cNvSpPr/>
              <p:nvPr/>
            </p:nvSpPr>
            <p:spPr>
              <a:xfrm>
                <a:off x="4390846" y="3580193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409096" y="3580193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543918" y="791718"/>
              <a:ext cx="304658" cy="261610"/>
              <a:chOff x="4390846" y="3580193"/>
              <a:chExt cx="304658" cy="261610"/>
            </a:xfrm>
          </p:grpSpPr>
          <p:sp>
            <p:nvSpPr>
              <p:cNvPr id="77" name="양쪽 모서리가 둥근 사각형 76"/>
              <p:cNvSpPr/>
              <p:nvPr/>
            </p:nvSpPr>
            <p:spPr>
              <a:xfrm>
                <a:off x="4390846" y="3580193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06692" y="3580193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83238" y="3305074"/>
            <a:ext cx="840067" cy="30595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402386" y="96429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180899" y="308953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18492" y="3530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973388" y="7839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347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/>
              <a:t>_</a:t>
            </a:r>
            <a:r>
              <a:rPr lang="ko-KR" altLang="en-US"/>
              <a:t>활동</a:t>
            </a:r>
            <a:r>
              <a:rPr lang="en-US" altLang="ko-KR"/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질문 </a:t>
            </a:r>
            <a:r>
              <a:rPr lang="ko-KR" altLang="en-US" smtClean="0">
                <a:solidFill>
                  <a:srgbClr val="FF6600"/>
                </a:solidFill>
              </a:rPr>
              <a:t>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 </a:t>
            </a:r>
            <a:endParaRPr lang="en-US" altLang="ko-KR" smtClean="0"/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X </a:t>
            </a:r>
            <a:r>
              <a:rPr lang="ko-KR" altLang="en-US" smtClean="0"/>
              <a:t>버튼 </a:t>
            </a:r>
            <a:r>
              <a:rPr lang="ko-KR" altLang="en-US"/>
              <a:t>클릭 시 이전 화면으로 이동</a:t>
            </a:r>
            <a:r>
              <a:rPr lang="en-US" altLang="ko-KR"/>
              <a:t>(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77D1A"/>
                </a:solidFill>
              </a:rPr>
              <a:t>11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선으로 잇기</a:t>
            </a:r>
            <a:r>
              <a:rPr lang="en-US" altLang="ko-KR" dirty="0" smtClean="0"/>
              <a:t>_</a:t>
            </a:r>
            <a:r>
              <a:rPr lang="ko-KR" altLang="en-US" dirty="0" smtClean="0"/>
              <a:t>정답 화면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332418" y="881686"/>
            <a:ext cx="8689135" cy="3613439"/>
            <a:chOff x="332418" y="782103"/>
            <a:chExt cx="8689135" cy="3613439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13776" y="1314300"/>
              <a:ext cx="7931097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500" spc="-50">
                  <a:latin typeface="+mn-ea"/>
                </a:rPr>
                <a:t>인간은 자연을 어떤 관점으로 바라봐야 할까요</a:t>
              </a:r>
              <a:r>
                <a:rPr lang="en-US" altLang="ko-KR" sz="2500" spc="-50" smtClean="0">
                  <a:latin typeface="+mn-ea"/>
                </a:rPr>
                <a:t>? </a:t>
              </a:r>
              <a:br>
                <a:rPr lang="en-US" altLang="ko-KR" sz="2500" spc="-50" smtClean="0">
                  <a:latin typeface="+mn-ea"/>
                </a:rPr>
              </a:br>
              <a:r>
                <a:rPr lang="ko-KR" altLang="en-US" sz="2500" spc="-50" smtClean="0">
                  <a:latin typeface="+mn-ea"/>
                </a:rPr>
                <a:t>그렇게 생각한 까닭은 무엇인가요</a:t>
              </a:r>
              <a:r>
                <a:rPr lang="en-US" altLang="ko-KR" sz="2500" spc="-50" smtClean="0">
                  <a:latin typeface="+mn-ea"/>
                </a:rPr>
                <a:t>?</a:t>
              </a:r>
              <a:endParaRPr lang="ko-KR" altLang="en-US" sz="2500" spc="-50" dirty="0">
                <a:solidFill>
                  <a:srgbClr val="00A0FF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776" y="2657743"/>
              <a:ext cx="7931097" cy="13042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자연을 이용하지만 자연을 생각하며 살아가는 관계여야 </a:t>
              </a:r>
              <a:endPara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2500" spc="-150" dirty="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할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것 같습니다</a:t>
              </a:r>
              <a:r>
                <a:rPr lang="en-US" altLang="ko-KR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인간이 편리하게 사는 것은 좋지만 </a:t>
              </a:r>
              <a:endPara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2500" spc="-150" dirty="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자연이 파괴되는 </a:t>
              </a: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것은 좋지 않기 때문입니다</a:t>
              </a:r>
              <a:r>
                <a:rPr lang="en-US" altLang="ko-KR" sz="2500" spc="-150" dirty="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en-US" altLang="ko-KR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8183470" y="782103"/>
              <a:ext cx="304658" cy="261610"/>
              <a:chOff x="4395269" y="3576911"/>
              <a:chExt cx="304658" cy="261610"/>
            </a:xfrm>
          </p:grpSpPr>
          <p:sp>
            <p:nvSpPr>
              <p:cNvPr id="79" name="양쪽 모서리가 둥근 사각형 78"/>
              <p:cNvSpPr/>
              <p:nvPr/>
            </p:nvSpPr>
            <p:spPr>
              <a:xfrm>
                <a:off x="4395269" y="3576911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413519" y="3576911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548341" y="788436"/>
              <a:ext cx="304658" cy="261610"/>
              <a:chOff x="4395269" y="3576911"/>
              <a:chExt cx="304658" cy="261610"/>
            </a:xfrm>
          </p:grpSpPr>
          <p:sp>
            <p:nvSpPr>
              <p:cNvPr id="77" name="양쪽 모서리가 둥근 사각형 76"/>
              <p:cNvSpPr/>
              <p:nvPr/>
            </p:nvSpPr>
            <p:spPr>
              <a:xfrm>
                <a:off x="4395269" y="3576911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11115" y="3576911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83238" y="3305074"/>
            <a:ext cx="840067" cy="30595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402386" y="96429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180899" y="308953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18492" y="3530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962215" y="7738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330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11278"/>
              </p:ext>
            </p:extLst>
          </p:nvPr>
        </p:nvGraphicFramePr>
        <p:xfrm>
          <a:off x="239349" y="393459"/>
          <a:ext cx="11713302" cy="3334241"/>
        </p:xfrm>
        <a:graphic>
          <a:graphicData uri="http://schemas.openxmlformats.org/drawingml/2006/table">
            <a:tbl>
              <a:tblPr/>
              <a:tblGrid>
                <a:gridCol w="110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865">
                <a:tc gridSpan="5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목차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48000" marB="4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학습 단계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파일명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 수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똑똑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사진 보고 질문에 답하기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duk_04_07_0001_101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96043"/>
                  </a:ext>
                </a:extLst>
              </a:tr>
              <a:tr h="41997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이번 시간에 배울 내용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duk_04_07_0001_102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91580"/>
                  </a:ext>
                </a:extLst>
              </a:tr>
              <a:tr h="414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쑥쑥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인간이 자연을 바라보는 관점 알아보기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duk_04_07_0001_201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6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자연과 인간이 함께 살아야 하는 까닭 생각하기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duk_04_07_0001_202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832289"/>
                  </a:ext>
                </a:extLst>
              </a:tr>
              <a:tr h="4148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탄탄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smtClean="0"/>
                        <a:t>자연과 인간이 함께 살아야 하는 까닭 정리하기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duk_04_07_0001_301</a:t>
                      </a:r>
                      <a:endParaRPr lang="ko-KR" altLang="en-US" sz="110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3917"/>
                  </a:ext>
                </a:extLst>
              </a:tr>
              <a:tr h="41486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파일 수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mtClean="0"/>
                        <a:t>5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5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54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03" y="1818958"/>
            <a:ext cx="2203595" cy="1904128"/>
          </a:xfrm>
          <a:prstGeom prst="roundRect">
            <a:avLst>
              <a:gd name="adj" fmla="val 13144"/>
            </a:avLst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91" y="3648921"/>
            <a:ext cx="1255223" cy="12552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39" y="1673861"/>
            <a:ext cx="2157790" cy="215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2" t="23610" r="5966" b="22223"/>
          <a:stretch/>
        </p:blipFill>
        <p:spPr>
          <a:xfrm>
            <a:off x="4551570" y="1781453"/>
            <a:ext cx="2172857" cy="1946562"/>
          </a:xfrm>
          <a:prstGeom prst="roundRect">
            <a:avLst/>
          </a:prstGeom>
        </p:spPr>
      </p:pic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까닭을 생각해 봅시다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</a:t>
            </a:r>
            <a:r>
              <a:rPr lang="ko-KR" altLang="en-US" smtClean="0"/>
              <a:t>물음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353974" y="4999198"/>
            <a:ext cx="2826000" cy="1858802"/>
          </a:xfrm>
        </p:spPr>
        <p:txBody>
          <a:bodyPr/>
          <a:lstStyle/>
          <a:p>
            <a:r>
              <a:rPr lang="ko-KR" altLang="en-US" b="1" smtClean="0">
                <a:latin typeface="+mn-ea"/>
              </a:rPr>
              <a:t>삽화 발주</a:t>
            </a:r>
            <a:r>
              <a:rPr lang="en-US" altLang="ko-KR" b="1" smtClean="0">
                <a:latin typeface="+mn-ea"/>
              </a:rPr>
              <a:t>: duk_04_07_0001_2</a:t>
            </a:r>
            <a:endParaRPr lang="en-US" altLang="ko-KR" b="1">
              <a:latin typeface="+mn-ea"/>
            </a:endParaRPr>
          </a:p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 생각하기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duk_04_07_0001_202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>
          <a:xfrm>
            <a:off x="9353974" y="434804"/>
            <a:ext cx="2826000" cy="4564394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[</a:t>
            </a:r>
            <a:r>
              <a:rPr lang="en-US" altLang="ko-KR" smtClean="0"/>
              <a:t>202_</a:t>
            </a:r>
            <a:r>
              <a:rPr lang="ko-KR" altLang="en-US"/>
              <a:t>생각 쑥쑥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 </a:t>
            </a:r>
            <a:r>
              <a:rPr lang="en-US" altLang="ko-KR"/>
              <a:t>]</a:t>
            </a:r>
          </a:p>
          <a:p>
            <a:r>
              <a:rPr lang="ko-KR" altLang="en-US" smtClean="0"/>
              <a:t>탭</a:t>
            </a:r>
            <a:r>
              <a:rPr lang="en-US" altLang="ko-KR"/>
              <a:t>2</a:t>
            </a:r>
            <a:r>
              <a:rPr lang="ko-KR" altLang="en-US" smtClean="0"/>
              <a:t>개 구성</a:t>
            </a:r>
            <a:endParaRPr lang="en-US" altLang="ko-KR" smtClean="0"/>
          </a:p>
          <a:p>
            <a:r>
              <a:rPr lang="ko-KR" altLang="en-US" smtClean="0"/>
              <a:t>파란색 고정 텍스트 박스</a:t>
            </a:r>
            <a:endParaRPr lang="en-US" altLang="ko-KR" smtClean="0"/>
          </a:p>
          <a:p>
            <a:r>
              <a:rPr lang="ko-KR" altLang="en-US" smtClean="0"/>
              <a:t>삽화 틀</a:t>
            </a:r>
            <a:endParaRPr lang="en-US" altLang="ko-KR" smtClean="0"/>
          </a:p>
          <a:p>
            <a:r>
              <a:rPr lang="ko-KR" altLang="en-US" smtClean="0"/>
              <a:t>삽화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 smtClean="0"/>
              <a:t>4-1~4-4</a:t>
            </a:r>
          </a:p>
          <a:p>
            <a:pPr marL="0" indent="0">
              <a:buNone/>
            </a:pPr>
            <a:r>
              <a:rPr lang="en-US" altLang="ko-KR" smtClean="0"/>
              <a:t>5. </a:t>
            </a:r>
            <a:r>
              <a:rPr lang="ko-KR" altLang="en-US" smtClean="0"/>
              <a:t>돋보기 버튼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 5-1 </a:t>
            </a:r>
            <a:r>
              <a:rPr lang="ko-KR" altLang="en-US"/>
              <a:t>클릭 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21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5-2 </a:t>
            </a:r>
            <a:r>
              <a:rPr lang="ko-KR" altLang="en-US"/>
              <a:t>클릭 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22 </a:t>
            </a:r>
            <a:r>
              <a:rPr lang="ko-KR" altLang="en-US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5-3 </a:t>
            </a:r>
            <a:r>
              <a:rPr lang="ko-KR" altLang="en-US"/>
              <a:t>클릭 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23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5-4 </a:t>
            </a:r>
            <a:r>
              <a:rPr lang="ko-KR" altLang="en-US"/>
              <a:t>클릭 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24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6 . </a:t>
            </a:r>
            <a:r>
              <a:rPr lang="ko-KR" altLang="en-US" smtClean="0"/>
              <a:t>회색 </a:t>
            </a:r>
            <a:r>
              <a:rPr lang="ko-KR" altLang="en-US"/>
              <a:t>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</a:t>
            </a:r>
            <a:r>
              <a:rPr lang="ko-KR" altLang="en-US" smtClean="0"/>
              <a:t>토글됨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7. </a:t>
            </a:r>
            <a:r>
              <a:rPr lang="ko-KR" altLang="en-US" smtClean="0"/>
              <a:t>삽화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8. </a:t>
            </a:r>
            <a:r>
              <a:rPr lang="ko-KR" altLang="en-US" smtClean="0"/>
              <a:t>이너탭 </a:t>
            </a:r>
            <a:r>
              <a:rPr lang="en-US" altLang="ko-KR" smtClean="0"/>
              <a:t>3</a:t>
            </a:r>
            <a:r>
              <a:rPr lang="ko-KR" altLang="en-US" smtClean="0"/>
              <a:t>개 구성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duk_04_07_0001_2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r>
              <a:rPr lang="ko-KR" altLang="en-US" smtClean="0"/>
              <a:t>연기가</a:t>
            </a:r>
            <a:r>
              <a:rPr lang="en-US" altLang="ko-KR"/>
              <a:t>-</a:t>
            </a:r>
            <a:r>
              <a:rPr lang="ko-KR" altLang="en-US"/>
              <a:t>나는</a:t>
            </a:r>
            <a:r>
              <a:rPr lang="en-US" altLang="ko-KR"/>
              <a:t>-</a:t>
            </a:r>
            <a:r>
              <a:rPr lang="ko-KR" altLang="en-US" smtClean="0"/>
              <a:t>공장</a:t>
            </a:r>
            <a:r>
              <a:rPr lang="en-US" altLang="ko-KR" smtClean="0"/>
              <a:t>.png</a:t>
            </a:r>
          </a:p>
          <a:p>
            <a:r>
              <a:rPr lang="ko-KR" altLang="en-US"/>
              <a:t>쓰레기 </a:t>
            </a:r>
            <a:r>
              <a:rPr lang="ko-KR" altLang="en-US" smtClean="0"/>
              <a:t>더미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벌목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화살표</a:t>
            </a:r>
            <a:r>
              <a:rPr lang="en-US" altLang="ko-KR"/>
              <a:t>_</a:t>
            </a:r>
            <a:r>
              <a:rPr lang="ko-KR" altLang="en-US" smtClean="0"/>
              <a:t>파란색</a:t>
            </a:r>
            <a:r>
              <a:rPr lang="en-US" altLang="ko-KR" smtClean="0"/>
              <a:t>.png</a:t>
            </a:r>
          </a:p>
          <a:p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" y="1684312"/>
            <a:ext cx="2089695" cy="2038774"/>
          </a:xfrm>
          <a:prstGeom prst="rect">
            <a:avLst/>
          </a:prstGeom>
        </p:spPr>
      </p:pic>
      <p:sp>
        <p:nvSpPr>
          <p:cNvPr id="73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132447" y="1749060"/>
            <a:ext cx="195986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2172286" y="1758537"/>
            <a:ext cx="221318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4529687" y="1749059"/>
            <a:ext cx="221318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6889151" y="1762274"/>
            <a:ext cx="2298725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14" y="3490927"/>
            <a:ext cx="270000" cy="2700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64" y="3490927"/>
            <a:ext cx="270000" cy="270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7" y="3490927"/>
            <a:ext cx="270000" cy="2700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25" y="3548711"/>
            <a:ext cx="270000" cy="270000"/>
          </a:xfrm>
          <a:prstGeom prst="rect">
            <a:avLst/>
          </a:prstGeom>
        </p:spPr>
      </p:pic>
      <p:sp>
        <p:nvSpPr>
          <p:cNvPr id="82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328270" y="3920461"/>
            <a:ext cx="4916040" cy="812748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인간이 자연을 무분별하게 이용하면서 자연을 파괴하고 오염시켰습니다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88348" y="4148944"/>
            <a:ext cx="388259" cy="335073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1263305" y="1030506"/>
            <a:ext cx="6855062" cy="524495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dirty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인간이 자연을 함부로 사용하는 </a:t>
            </a: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사례 이야기하기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454916" y="5456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33705" y="91849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344" y="162893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952624" y="399284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7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35148" y="1684312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80125" y="1684312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98996" y="1701557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10356" y="1710366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172286" y="417503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54720" y="3572451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378062" y="3519321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836276" y="3548711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153855" y="3572451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803092" y="4679157"/>
            <a:ext cx="1775488" cy="320042"/>
            <a:chOff x="4915693" y="4615244"/>
            <a:chExt cx="1775488" cy="32004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49" name="타원 48"/>
          <p:cNvSpPr/>
          <p:nvPr/>
        </p:nvSpPr>
        <p:spPr>
          <a:xfrm>
            <a:off x="3590443" y="47095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8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7864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r>
              <a:rPr lang="ko-KR" altLang="en-US" b="1" dirty="0"/>
              <a:t>삽화 </a:t>
            </a:r>
            <a:r>
              <a:rPr lang="en-US" altLang="ko-KR" b="1" dirty="0" smtClean="0"/>
              <a:t>: </a:t>
            </a:r>
            <a:r>
              <a:rPr lang="en-US" altLang="ko-KR" b="1" dirty="0"/>
              <a:t>duk_04_07_0001_2</a:t>
            </a:r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29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1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/>
              <a:t>타이틀 </a:t>
            </a:r>
            <a:endParaRPr lang="en-US" altLang="ko-KR" dirty="0"/>
          </a:p>
          <a:p>
            <a:r>
              <a:rPr lang="ko-KR" altLang="en-US" smtClean="0"/>
              <a:t>삽화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분홍색 </a:t>
            </a:r>
            <a:r>
              <a:rPr lang="ko-KR" altLang="en-US" dirty="0" err="1" smtClean="0"/>
              <a:t>말풍선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직접 </a:t>
            </a:r>
            <a:r>
              <a:rPr lang="ko-KR" altLang="en-US" dirty="0"/>
              <a:t>쓰기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4.  </a:t>
            </a:r>
            <a:r>
              <a:rPr lang="ko-KR" altLang="en-US" smtClean="0"/>
              <a:t>예 </a:t>
            </a:r>
            <a:r>
              <a:rPr lang="ko-KR" altLang="en-US" dirty="0"/>
              <a:t>보기</a:t>
            </a:r>
            <a:r>
              <a:rPr lang="en-US" altLang="ko-KR" dirty="0"/>
              <a:t>/</a:t>
            </a:r>
            <a:r>
              <a:rPr lang="ko-KR" altLang="en-US" dirty="0"/>
              <a:t>직접 쓰기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 예문 노출됨</a:t>
            </a:r>
            <a:r>
              <a:rPr lang="en-US" altLang="ko-KR" dirty="0"/>
              <a:t>+</a:t>
            </a:r>
            <a:r>
              <a:rPr lang="ko-KR" altLang="en-US" dirty="0"/>
              <a:t>직접 쓰기로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보기로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5.  </a:t>
            </a:r>
            <a:r>
              <a:rPr lang="ko-KR" altLang="en-US" smtClean="0"/>
              <a:t>이너탭 </a:t>
            </a:r>
            <a:r>
              <a:rPr lang="en-US" altLang="ko-KR" dirty="0"/>
              <a:t>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mtClean="0"/>
              <a:t>6.  X </a:t>
            </a:r>
            <a:r>
              <a:rPr lang="ko-KR" altLang="en-US" dirty="0"/>
              <a:t>버튼 클릭 시 이전 페이지로 </a:t>
            </a:r>
            <a:r>
              <a:rPr lang="ko-KR" altLang="en-US"/>
              <a:t>이동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6600"/>
                </a:solidFill>
              </a:rPr>
              <a:t>20</a:t>
            </a:r>
            <a:r>
              <a:rPr lang="en-US" altLang="ko-KR" smtClean="0"/>
              <a:t> </a:t>
            </a:r>
            <a:r>
              <a:rPr lang="ko-KR" altLang="en-US" smtClean="0"/>
              <a:t>페이지 참고</a:t>
            </a:r>
            <a:r>
              <a:rPr lang="en-US" altLang="ko-KR" smtClean="0"/>
              <a:t>)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smtClean="0">
                <a:solidFill>
                  <a:schemeClr val="tx1"/>
                </a:solidFill>
              </a:rPr>
              <a:t>duk_04_07_0001_2</a:t>
            </a:r>
            <a:endParaRPr lang="en-US" altLang="ko-KR" b="1">
              <a:solidFill>
                <a:schemeClr val="tx1"/>
              </a:solidFill>
            </a:endParaRP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44656" y="227196"/>
            <a:ext cx="4692360" cy="495686"/>
            <a:chOff x="2145174" y="796814"/>
            <a:chExt cx="1963746" cy="324196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자연을 함부로 사용하는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" y="1404613"/>
            <a:ext cx="2969209" cy="269727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7176" y="1316191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53062" y="2477812"/>
            <a:ext cx="455529" cy="550874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606435" y="4674881"/>
            <a:ext cx="2168801" cy="320753"/>
            <a:chOff x="476955" y="3619518"/>
            <a:chExt cx="2168801" cy="32075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sp>
        <p:nvSpPr>
          <p:cNvPr id="46" name="타원 45"/>
          <p:cNvSpPr/>
          <p:nvPr/>
        </p:nvSpPr>
        <p:spPr>
          <a:xfrm>
            <a:off x="632057" y="141927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22714" y="11665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715720" y="2925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85456" y="34544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6033" y="1308906"/>
            <a:ext cx="483177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비닐봉지</a:t>
            </a:r>
            <a:r>
              <a:rPr lang="en-US" altLang="ko-KR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빨대 등 일회용품과 </a:t>
            </a:r>
            <a:endParaRPr lang="en-US" altLang="ko-KR" sz="2500" spc="-15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플라스틱을 </a:t>
            </a:r>
            <a:r>
              <a: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많이 사용해 썩지 않는 </a:t>
            </a:r>
            <a:endParaRPr lang="en-US" altLang="ko-KR" sz="2500" spc="-15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쓰레기를 </a:t>
            </a:r>
            <a:r>
              <a: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만들어 환경을 오염시킵니다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476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연기가</a:t>
            </a:r>
            <a:r>
              <a:rPr lang="en-US" altLang="ko-KR"/>
              <a:t>-</a:t>
            </a:r>
            <a:r>
              <a:rPr lang="ko-KR" altLang="en-US"/>
              <a:t>나는</a:t>
            </a:r>
            <a:r>
              <a:rPr lang="en-US" altLang="ko-KR"/>
              <a:t>-</a:t>
            </a:r>
            <a:r>
              <a:rPr lang="ko-KR" altLang="en-US"/>
              <a:t>공장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44656" y="227196"/>
            <a:ext cx="4692360" cy="495686"/>
            <a:chOff x="2145174" y="796814"/>
            <a:chExt cx="1963746" cy="324196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자연을 함부로 사용하는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53062" y="2477812"/>
            <a:ext cx="455529" cy="550874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3601435" y="4664835"/>
            <a:ext cx="2178802" cy="323133"/>
            <a:chOff x="483312" y="4043793"/>
            <a:chExt cx="2178802" cy="323133"/>
          </a:xfrm>
        </p:grpSpPr>
        <p:grpSp>
          <p:nvGrpSpPr>
            <p:cNvPr id="58" name="그룹 57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1512724" cy="320041"/>
                <a:chOff x="3478342" y="4679681"/>
                <a:chExt cx="1512724" cy="32004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478342" y="4679681"/>
                  <a:ext cx="1512724" cy="320041"/>
                  <a:chOff x="2655186" y="5006256"/>
                  <a:chExt cx="1512724" cy="320041"/>
                </a:xfrm>
              </p:grpSpPr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319" t="87963" r="67585" b="4606"/>
                  <a:stretch/>
                </p:blipFill>
                <p:spPr>
                  <a:xfrm>
                    <a:off x="2655186" y="5007613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2" y="1177790"/>
            <a:ext cx="3043594" cy="3043594"/>
          </a:xfrm>
          <a:prstGeom prst="rect">
            <a:avLst/>
          </a:prstGeom>
        </p:spPr>
      </p:pic>
      <p:sp>
        <p:nvSpPr>
          <p:cNvPr id="46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29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endParaRPr lang="en-US" altLang="ko-KR" smtClean="0"/>
          </a:p>
          <a:p>
            <a:pPr>
              <a:buAutoNum type="arabicPeriod" startAt="3"/>
            </a:pPr>
            <a:r>
              <a:rPr lang="ko-KR" altLang="en-US" smtClean="0"/>
              <a:t>분홍색 말풍선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직접 </a:t>
            </a:r>
            <a:r>
              <a:rPr lang="ko-KR" altLang="en-US"/>
              <a:t>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 </a:t>
            </a:r>
            <a:r>
              <a:rPr lang="ko-KR" altLang="en-US"/>
              <a:t>이너탭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6. X </a:t>
            </a:r>
            <a:r>
              <a:rPr lang="ko-KR" altLang="en-US"/>
              <a:t>버튼 클릭 시 이전 페이지로 </a:t>
            </a:r>
            <a:r>
              <a:rPr lang="ko-KR" altLang="en-US" smtClean="0"/>
              <a:t>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20</a:t>
            </a:r>
            <a:r>
              <a:rPr lang="en-US" altLang="ko-KR"/>
              <a:t>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2" name="TextBox 41"/>
          <p:cNvSpPr txBox="1"/>
          <p:nvPr/>
        </p:nvSpPr>
        <p:spPr>
          <a:xfrm>
            <a:off x="4242730" y="1440466"/>
            <a:ext cx="37609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많은 재화를 생산하며 많은 </a:t>
            </a:r>
            <a: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/>
            </a:r>
            <a:b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매연을 만들어 냅니다</a:t>
            </a:r>
            <a: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공장에서 물건을 만들면서 </a:t>
            </a:r>
            <a: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/>
            </a:r>
            <a:b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에너지를 많이 사용합니다</a:t>
            </a:r>
            <a: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72" name="타원 71"/>
          <p:cNvSpPr/>
          <p:nvPr/>
        </p:nvSpPr>
        <p:spPr>
          <a:xfrm>
            <a:off x="632057" y="141927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122714" y="11665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8715720" y="2925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085456" y="34544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197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쓰레기 더미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44656" y="227196"/>
            <a:ext cx="4692360" cy="495686"/>
            <a:chOff x="2145174" y="796814"/>
            <a:chExt cx="1963746" cy="324196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자연을 함부로 사용하는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15957" y="1349403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53062" y="2477812"/>
            <a:ext cx="455529" cy="55087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 flipH="1">
            <a:off x="3601435" y="4681259"/>
            <a:ext cx="2178802" cy="323133"/>
            <a:chOff x="483312" y="4043793"/>
            <a:chExt cx="2178802" cy="323133"/>
          </a:xfrm>
        </p:grpSpPr>
        <p:grpSp>
          <p:nvGrpSpPr>
            <p:cNvPr id="27" name="그룹 26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1512724" cy="320041"/>
                <a:chOff x="3478342" y="4679681"/>
                <a:chExt cx="1512724" cy="320041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478342" y="4679681"/>
                  <a:ext cx="1512724" cy="320041"/>
                  <a:chOff x="2655186" y="5006256"/>
                  <a:chExt cx="1512724" cy="320041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319" t="87963" r="67585" b="4606"/>
                  <a:stretch/>
                </p:blipFill>
                <p:spPr>
                  <a:xfrm>
                    <a:off x="2655186" y="5007613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2" t="23610" r="5966" b="22223"/>
          <a:stretch/>
        </p:blipFill>
        <p:spPr>
          <a:xfrm>
            <a:off x="425559" y="1474396"/>
            <a:ext cx="2948290" cy="2641237"/>
          </a:xfrm>
          <a:prstGeom prst="roundRect">
            <a:avLst/>
          </a:prstGeom>
        </p:spPr>
      </p:pic>
      <p:sp>
        <p:nvSpPr>
          <p:cNvPr id="48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29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3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/>
              <a:t>(</a:t>
            </a:r>
            <a:r>
              <a:rPr lang="ko-KR" altLang="en-US"/>
              <a:t>모서리 라운딩</a:t>
            </a:r>
            <a:r>
              <a:rPr lang="en-US" altLang="ko-KR"/>
              <a:t>)</a:t>
            </a:r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 </a:t>
            </a:r>
            <a:r>
              <a:rPr lang="ko-KR" altLang="en-US"/>
              <a:t>이너탭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6. X </a:t>
            </a:r>
            <a:r>
              <a:rPr lang="ko-KR" altLang="en-US"/>
              <a:t>버튼 클릭 시 이전 페이지로 </a:t>
            </a:r>
            <a:r>
              <a:rPr lang="ko-KR" altLang="en-US" smtClean="0"/>
              <a:t>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20</a:t>
            </a:r>
            <a:r>
              <a:rPr lang="en-US" altLang="ko-KR"/>
              <a:t>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256455" y="138740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물건을 많이 만들어 내는 만큼 </a:t>
            </a:r>
            <a:endParaRPr lang="en-US" altLang="ko-KR" sz="2500" spc="-17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17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쓰레기를 </a:t>
            </a:r>
            <a:r>
              <a:rPr lang="ko-KR" altLang="en-US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많이 만듭니다</a:t>
            </a:r>
            <a:r>
              <a:rPr lang="en-US" altLang="ko-KR" sz="2500" spc="-17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7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32057" y="141927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122714" y="11665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715720" y="2925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085456" y="34544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183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벌목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44656" y="227196"/>
            <a:ext cx="4692360" cy="495686"/>
            <a:chOff x="2145174" y="796814"/>
            <a:chExt cx="1963746" cy="324196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자연을 함부로 사용하는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660010" y="2438084"/>
            <a:ext cx="455529" cy="55087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flipH="1">
            <a:off x="3606435" y="4667215"/>
            <a:ext cx="2168801" cy="320753"/>
            <a:chOff x="476955" y="3619518"/>
            <a:chExt cx="2168801" cy="32075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sp>
        <p:nvSpPr>
          <p:cNvPr id="40" name="모서리가 둥근 직사각형 39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3" y="1455205"/>
            <a:ext cx="3146585" cy="2718965"/>
          </a:xfrm>
          <a:prstGeom prst="roundRect">
            <a:avLst>
              <a:gd name="adj" fmla="val 13144"/>
            </a:avLst>
          </a:prstGeom>
        </p:spPr>
      </p:pic>
      <p:sp>
        <p:nvSpPr>
          <p:cNvPr id="4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29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4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/>
              <a:t>타이틀 </a:t>
            </a:r>
            <a:endParaRPr lang="en-US" altLang="ko-KR" dirty="0"/>
          </a:p>
          <a:p>
            <a:r>
              <a:rPr lang="ko-KR" altLang="en-US" smtClean="0"/>
              <a:t>삽화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모서리 </a:t>
            </a:r>
            <a:r>
              <a:rPr lang="ko-KR" altLang="en-US" dirty="0" err="1" smtClean="0"/>
              <a:t>라운딩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분홍색 </a:t>
            </a:r>
            <a:r>
              <a:rPr lang="ko-KR" altLang="en-US" dirty="0" err="1" smtClean="0"/>
              <a:t>말풍선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직접 </a:t>
            </a:r>
            <a:r>
              <a:rPr lang="ko-KR" altLang="en-US" dirty="0"/>
              <a:t>쓰기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ko-KR" altLang="en-US" smtClean="0"/>
              <a:t>예 </a:t>
            </a:r>
            <a:r>
              <a:rPr lang="ko-KR" altLang="en-US" dirty="0"/>
              <a:t>보기</a:t>
            </a:r>
            <a:r>
              <a:rPr lang="en-US" altLang="ko-KR" dirty="0"/>
              <a:t>/</a:t>
            </a:r>
            <a:r>
              <a:rPr lang="ko-KR" altLang="en-US" dirty="0"/>
              <a:t>직접 쓰기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 예문 노출됨</a:t>
            </a:r>
            <a:r>
              <a:rPr lang="en-US" altLang="ko-KR" dirty="0"/>
              <a:t>+</a:t>
            </a:r>
            <a:r>
              <a:rPr lang="ko-KR" altLang="en-US" dirty="0"/>
              <a:t>직접 쓰기로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</a:t>
            </a:r>
            <a:r>
              <a:rPr lang="ko-KR" altLang="en-US"/>
              <a:t>보기로 </a:t>
            </a:r>
            <a:r>
              <a:rPr lang="ko-KR" altLang="en-US" smtClean="0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5.  </a:t>
            </a:r>
            <a:r>
              <a:rPr lang="ko-KR" altLang="en-US" smtClean="0"/>
              <a:t>이너탭 </a:t>
            </a:r>
            <a:r>
              <a:rPr lang="en-US" altLang="ko-KR" dirty="0"/>
              <a:t>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mtClean="0"/>
              <a:t>6. X </a:t>
            </a:r>
            <a:r>
              <a:rPr lang="ko-KR" altLang="en-US" dirty="0"/>
              <a:t>버튼 클릭 시 이전 </a:t>
            </a:r>
            <a:r>
              <a:rPr lang="ko-KR" altLang="en-US"/>
              <a:t>페이지로 </a:t>
            </a:r>
            <a:r>
              <a:rPr lang="ko-KR" altLang="en-US" smtClean="0"/>
              <a:t>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20</a:t>
            </a:r>
            <a:r>
              <a:rPr lang="en-US" altLang="ko-KR"/>
              <a:t> 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4" name="직사각형 53"/>
          <p:cNvSpPr/>
          <p:nvPr/>
        </p:nvSpPr>
        <p:spPr>
          <a:xfrm>
            <a:off x="4115957" y="1349403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56455" y="1387403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 spc="-17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개발하려고 나무를 많이 벱니다</a:t>
            </a:r>
            <a:r>
              <a:rPr lang="en-US" altLang="ko-KR" sz="2500" spc="-17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7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42671" y="1274226"/>
            <a:ext cx="247509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22714" y="11665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715720" y="2925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085456" y="34544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645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" y="3768429"/>
            <a:ext cx="1255223" cy="12552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48" y="1855691"/>
            <a:ext cx="4084533" cy="1908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67" y="1759170"/>
            <a:ext cx="2134911" cy="2134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0" b="89927" l="3881" r="97473">
                        <a14:foregroundMark x1="40433" y1="30861" x2="40794" y2="38187"/>
                        <a14:foregroundMark x1="54603" y1="32692" x2="54242" y2="41026"/>
                        <a14:foregroundMark x1="40794" y1="37271" x2="57491" y2="40476"/>
                        <a14:foregroundMark x1="46300" y1="34707" x2="41245" y2="47344"/>
                        <a14:foregroundMark x1="51083" y1="37271" x2="51173" y2="50000"/>
                        <a14:foregroundMark x1="42329" y1="25458" x2="42329" y2="25458"/>
                        <a14:foregroundMark x1="52617" y1="26099" x2="52617" y2="26099"/>
                        <a14:foregroundMark x1="77076" y1="28388" x2="77076" y2="28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9" t="15990" r="14615" b="11509"/>
          <a:stretch/>
        </p:blipFill>
        <p:spPr>
          <a:xfrm>
            <a:off x="305001" y="1748910"/>
            <a:ext cx="2052824" cy="1927291"/>
          </a:xfrm>
          <a:prstGeom prst="rect">
            <a:avLst/>
          </a:prstGeom>
        </p:spPr>
      </p:pic>
      <p:sp>
        <p:nvSpPr>
          <p:cNvPr id="36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190372" y="1795351"/>
            <a:ext cx="221318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까닭을 생각해 봅시다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>
                <a:solidFill>
                  <a:srgbClr val="FF6600"/>
                </a:solidFill>
              </a:rPr>
              <a:t>활동</a:t>
            </a:r>
            <a:r>
              <a:rPr lang="en-US" altLang="ko-KR"/>
              <a:t>/</a:t>
            </a:r>
            <a:r>
              <a:rPr lang="ko-KR" altLang="en-US"/>
              <a:t>물음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353974" y="5167618"/>
            <a:ext cx="2826000" cy="169038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 생각하기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duk_04_07_0001_202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844501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[202_</a:t>
            </a:r>
            <a:r>
              <a:rPr lang="ko-KR" altLang="en-US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 ]</a:t>
            </a:r>
          </a:p>
          <a:p>
            <a:r>
              <a:rPr lang="ko-KR" altLang="en-US" smtClean="0"/>
              <a:t>탭</a:t>
            </a:r>
            <a:r>
              <a:rPr lang="en-US" altLang="ko-KR"/>
              <a:t>2</a:t>
            </a:r>
            <a:r>
              <a:rPr lang="ko-KR" altLang="en-US" smtClean="0"/>
              <a:t>개 </a:t>
            </a:r>
            <a:r>
              <a:rPr lang="ko-KR" altLang="en-US"/>
              <a:t>구성</a:t>
            </a:r>
            <a:endParaRPr lang="en-US" altLang="ko-KR"/>
          </a:p>
          <a:p>
            <a:r>
              <a:rPr lang="ko-KR" altLang="en-US"/>
              <a:t>파란색 고정 텍스트 박스</a:t>
            </a:r>
            <a:endParaRPr lang="en-US" altLang="ko-KR"/>
          </a:p>
          <a:p>
            <a:r>
              <a:rPr lang="ko-KR" altLang="en-US"/>
              <a:t>삽화 틀</a:t>
            </a:r>
            <a:endParaRPr lang="en-US" altLang="ko-KR"/>
          </a:p>
          <a:p>
            <a:r>
              <a:rPr lang="ko-KR" altLang="en-US"/>
              <a:t>삽화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 smtClean="0"/>
              <a:t>4-1~4-3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돋보기 버튼 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5-1  </a:t>
            </a:r>
            <a:r>
              <a:rPr lang="ko-KR" altLang="en-US"/>
              <a:t>클릭 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26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5-2 </a:t>
            </a:r>
            <a:r>
              <a:rPr lang="ko-KR" altLang="en-US" smtClean="0"/>
              <a:t>클릭 </a:t>
            </a:r>
            <a:r>
              <a:rPr lang="ko-KR" altLang="en-US"/>
              <a:t>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27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5-3 </a:t>
            </a:r>
            <a:r>
              <a:rPr lang="ko-KR" altLang="en-US" smtClean="0"/>
              <a:t>클릭 </a:t>
            </a:r>
            <a:r>
              <a:rPr lang="ko-KR" altLang="en-US"/>
              <a:t>시</a:t>
            </a:r>
            <a:r>
              <a:rPr lang="en-US" altLang="ko-KR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28 </a:t>
            </a:r>
            <a:r>
              <a:rPr lang="ko-KR" altLang="en-US" smtClean="0"/>
              <a:t>이동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6 </a:t>
            </a:r>
            <a:r>
              <a:rPr lang="en-US" altLang="ko-KR"/>
              <a:t>. </a:t>
            </a:r>
            <a:r>
              <a:rPr lang="ko-KR" altLang="en-US"/>
              <a:t>회색 텍스트 박스</a:t>
            </a:r>
            <a:r>
              <a:rPr lang="en-US" altLang="ko-KR"/>
              <a:t>+</a:t>
            </a:r>
            <a:r>
              <a:rPr lang="ko-KR" altLang="en-US"/>
              <a:t>물음표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물음표 버튼 클릭 시</a:t>
            </a:r>
            <a:r>
              <a:rPr lang="en-US" altLang="ko-KR"/>
              <a:t>, </a:t>
            </a:r>
            <a:r>
              <a:rPr lang="ko-KR" altLang="en-US"/>
              <a:t>정답 텍스트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물음표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7. </a:t>
            </a:r>
            <a:r>
              <a:rPr lang="ko-KR" altLang="en-US"/>
              <a:t>삽화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8. </a:t>
            </a:r>
            <a:r>
              <a:rPr lang="ko-KR" altLang="en-US"/>
              <a:t>이너탭 </a:t>
            </a:r>
            <a:r>
              <a:rPr lang="en-US" altLang="ko-KR"/>
              <a:t>3</a:t>
            </a:r>
            <a:r>
              <a:rPr lang="ko-KR" altLang="en-US"/>
              <a:t>개 구성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가뭄으로 갈라진 </a:t>
            </a:r>
            <a:r>
              <a:rPr lang="ko-KR" altLang="en-US" smtClean="0"/>
              <a:t>땅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폭염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녹아버리는</a:t>
            </a:r>
            <a:r>
              <a:rPr lang="en-US" altLang="ko-KR" smtClean="0"/>
              <a:t>-</a:t>
            </a:r>
            <a:r>
              <a:rPr lang="ko-KR" altLang="en-US" smtClean="0"/>
              <a:t>빙하와</a:t>
            </a:r>
            <a:r>
              <a:rPr lang="en-US" altLang="ko-KR" smtClean="0"/>
              <a:t>-</a:t>
            </a:r>
            <a:r>
              <a:rPr lang="ko-KR" altLang="en-US" smtClean="0"/>
              <a:t>펭귄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화살표</a:t>
            </a:r>
            <a:r>
              <a:rPr lang="en-US" altLang="ko-KR" smtClean="0"/>
              <a:t>_</a:t>
            </a:r>
            <a:r>
              <a:rPr lang="ko-KR" altLang="en-US" smtClean="0"/>
              <a:t>파란색</a:t>
            </a:r>
            <a:r>
              <a:rPr lang="en-US" altLang="ko-KR" smtClean="0"/>
              <a:t>.png</a:t>
            </a:r>
            <a:endParaRPr lang="ko-KR" altLang="en-US"/>
          </a:p>
        </p:txBody>
      </p: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2357825" y="3991928"/>
            <a:ext cx="4916040" cy="69937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 결과</a:t>
            </a:r>
            <a:r>
              <a:rPr lang="en-US" altLang="ko-KR" sz="2500" spc="-10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가뭄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폭염 등 자연에 여러 가지</a:t>
            </a:r>
            <a:endParaRPr lang="en-US" altLang="ko-KR" sz="2500" spc="-10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문제가 생겼습니다</a:t>
            </a:r>
            <a:r>
              <a:rPr lang="en-US" altLang="ko-KR" sz="2500" spc="-10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95959" y="4121547"/>
            <a:ext cx="388259" cy="335073"/>
          </a:xfrm>
          <a:prstGeom prst="rect">
            <a:avLst/>
          </a:prstGeom>
        </p:spPr>
      </p:pic>
      <p:sp>
        <p:nvSpPr>
          <p:cNvPr id="37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2523896" y="1795351"/>
            <a:ext cx="4303542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6931485" y="1782057"/>
            <a:ext cx="221318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14" y="3529763"/>
            <a:ext cx="270000" cy="27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69" y="3544430"/>
            <a:ext cx="270000" cy="27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494" y="3529763"/>
            <a:ext cx="270000" cy="27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1150693" y="1081545"/>
            <a:ext cx="7263568" cy="524495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환경이 오염돼 환경 문제가 발생한 사례 이야기하기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445964" y="54363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33705" y="91849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9344" y="172353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66004" y="44397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7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35148" y="1778905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64649" y="1726585"/>
            <a:ext cx="63614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659240" y="1711010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172286" y="423809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54720" y="3667044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759875" y="3564715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076596" y="3577572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887954" y="4689837"/>
            <a:ext cx="1789046" cy="320041"/>
            <a:chOff x="1971574" y="4664292"/>
            <a:chExt cx="1789046" cy="32004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83A0B8-F5F3-4E2B-80D4-F4A81705E588}"/>
                </a:ext>
              </a:extLst>
            </p:cNvPr>
            <p:cNvGrpSpPr/>
            <p:nvPr/>
          </p:nvGrpSpPr>
          <p:grpSpPr>
            <a:xfrm>
              <a:off x="2286315" y="4664292"/>
              <a:ext cx="1474305" cy="320041"/>
              <a:chOff x="3115576" y="4679681"/>
              <a:chExt cx="1474305" cy="320041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1FB34A7-D9E5-48F4-807F-3D8825268C2E}"/>
                  </a:ext>
                </a:extLst>
              </p:cNvPr>
              <p:cNvGrpSpPr/>
              <p:nvPr/>
            </p:nvGrpSpPr>
            <p:grpSpPr>
              <a:xfrm>
                <a:off x="3471958" y="4679681"/>
                <a:ext cx="1117923" cy="320041"/>
                <a:chOff x="2648802" y="5006256"/>
                <a:chExt cx="1117923" cy="320041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811F3346-69DC-4867-B47F-EA5E1D9BD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6319" t="87963" r="61864" b="4670"/>
                <a:stretch/>
              </p:blipFill>
              <p:spPr>
                <a:xfrm>
                  <a:off x="2648802" y="5008731"/>
                  <a:ext cx="773923" cy="314808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151D21C4-E78E-45BD-8FC8-85ED00080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3283" t="87905" r="21923" b="4606"/>
                <a:stretch/>
              </p:blipFill>
              <p:spPr>
                <a:xfrm>
                  <a:off x="3452717" y="5006256"/>
                  <a:ext cx="314008" cy="320041"/>
                </a:xfrm>
                <a:prstGeom prst="rect">
                  <a:avLst/>
                </a:prstGeom>
              </p:spPr>
            </p:pic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BD4634B4-AB39-4B65-BB3F-9E5E47FC57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8316" t="87963" r="55878" b="4606"/>
              <a:stretch/>
            </p:blipFill>
            <p:spPr>
              <a:xfrm>
                <a:off x="3115576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51D21C4-E78E-45BD-8FC8-85ED00080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3283" t="87905" r="21923" b="4606"/>
            <a:stretch/>
          </p:blipFill>
          <p:spPr>
            <a:xfrm flipH="1">
              <a:off x="1971574" y="4664292"/>
              <a:ext cx="314008" cy="320041"/>
            </a:xfrm>
            <a:prstGeom prst="rect">
              <a:avLst/>
            </a:prstGeom>
          </p:spPr>
        </p:pic>
      </p:grpSp>
      <p:sp>
        <p:nvSpPr>
          <p:cNvPr id="44" name="타원 43"/>
          <p:cNvSpPr/>
          <p:nvPr/>
        </p:nvSpPr>
        <p:spPr>
          <a:xfrm>
            <a:off x="3719362" y="46964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8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5453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620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1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/>
              <a:t>타이틀 </a:t>
            </a:r>
            <a:endParaRPr lang="en-US" altLang="ko-KR" dirty="0"/>
          </a:p>
          <a:p>
            <a:r>
              <a:rPr lang="ko-KR" altLang="en-US" smtClean="0"/>
              <a:t>삽화 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분홍색 </a:t>
            </a:r>
            <a:r>
              <a:rPr lang="ko-KR" altLang="en-US" dirty="0" err="1" smtClean="0"/>
              <a:t>말풍선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직접 </a:t>
            </a:r>
            <a:r>
              <a:rPr lang="ko-KR" altLang="en-US" dirty="0"/>
              <a:t>쓰기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4.  </a:t>
            </a:r>
            <a:r>
              <a:rPr lang="ko-KR" altLang="en-US" smtClean="0"/>
              <a:t>예 </a:t>
            </a:r>
            <a:r>
              <a:rPr lang="ko-KR" altLang="en-US" dirty="0"/>
              <a:t>보기</a:t>
            </a:r>
            <a:r>
              <a:rPr lang="en-US" altLang="ko-KR" dirty="0"/>
              <a:t>/</a:t>
            </a:r>
            <a:r>
              <a:rPr lang="ko-KR" altLang="en-US" dirty="0"/>
              <a:t>직접 쓰기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 예문 노출됨</a:t>
            </a:r>
            <a:r>
              <a:rPr lang="en-US" altLang="ko-KR" dirty="0"/>
              <a:t>+</a:t>
            </a:r>
            <a:r>
              <a:rPr lang="ko-KR" altLang="en-US" dirty="0"/>
              <a:t>직접 쓰기로 </a:t>
            </a:r>
            <a:r>
              <a:rPr lang="ko-KR" altLang="en-US" dirty="0" err="1" smtClean="0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</a:t>
            </a:r>
            <a:r>
              <a:rPr lang="ko-KR" altLang="en-US"/>
              <a:t>보기로 </a:t>
            </a:r>
            <a:r>
              <a:rPr lang="ko-KR" altLang="en-US" smtClean="0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5.  </a:t>
            </a:r>
            <a:r>
              <a:rPr lang="ko-KR" altLang="en-US" smtClean="0"/>
              <a:t>이너탭 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buAutoNum type="arabicPeriod" startAt="6"/>
            </a:pPr>
            <a:r>
              <a:rPr lang="en-US" altLang="ko-KR" dirty="0" smtClean="0"/>
              <a:t>X </a:t>
            </a:r>
            <a:r>
              <a:rPr lang="ko-KR" altLang="en-US" dirty="0"/>
              <a:t>버튼 클릭 시 이전 페이지로 </a:t>
            </a:r>
            <a:r>
              <a:rPr lang="ko-KR" altLang="en-US"/>
              <a:t>이동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6600"/>
                </a:solidFill>
              </a:rPr>
              <a:t>25</a:t>
            </a:r>
            <a:r>
              <a:rPr lang="ko-KR" altLang="en-US" smtClean="0"/>
              <a:t>페이지 참고</a:t>
            </a:r>
            <a:r>
              <a:rPr lang="en-US" altLang="ko-KR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가뭄으로 갈라진 땅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2347177" y="227196"/>
            <a:ext cx="4692360" cy="495686"/>
            <a:chOff x="2145174" y="796814"/>
            <a:chExt cx="1963746" cy="324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환경 문제가 발생한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53062" y="2477812"/>
            <a:ext cx="455529" cy="55087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64303" y="1444775"/>
            <a:ext cx="387694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spc="-17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가뭄이 발생합니다</a:t>
            </a:r>
            <a:r>
              <a:rPr lang="en-US" altLang="ko-KR" sz="2500" spc="-17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7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803091" y="4647558"/>
            <a:ext cx="1775488" cy="320042"/>
            <a:chOff x="4915693" y="4615244"/>
            <a:chExt cx="1775488" cy="32004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2243536" y="47551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651226" y="45604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794" y1="32601" x2="44224" y2="40385"/>
                        <a14:foregroundMark x1="58484" y1="32051" x2="42870" y2="45879"/>
                        <a14:foregroundMark x1="50090" y1="35256" x2="45848" y2="43590"/>
                        <a14:foregroundMark x1="41516" y1="31593" x2="31769" y2="38828"/>
                        <a14:foregroundMark x1="76805" y1="28388" x2="76805" y2="28388"/>
                        <a14:foregroundMark x1="41516" y1="25733" x2="46841" y2="24084"/>
                        <a14:foregroundMark x1="51354" y1="25092" x2="57130" y2="28022"/>
                        <a14:foregroundMark x1="49188" y1="23260" x2="54603" y2="25733"/>
                        <a14:foregroundMark x1="53971" y1="23535" x2="51354" y2="27564"/>
                        <a14:foregroundMark x1="52166" y1="25092" x2="49188" y2="25092"/>
                        <a14:foregroundMark x1="40253" y1="22985" x2="39982" y2="26007"/>
                        <a14:foregroundMark x1="40523" y1="23443" x2="34928" y2="2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1" t="16044" r="8817" b="9372"/>
          <a:stretch/>
        </p:blipFill>
        <p:spPr>
          <a:xfrm>
            <a:off x="141009" y="1087469"/>
            <a:ext cx="3555957" cy="2965138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8785582" y="2516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88294" y="116924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059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7214"/>
            <a:ext cx="2826000" cy="186078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2"/>
            <a:ext cx="2838026" cy="45552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 smtClean="0">
                <a:solidFill>
                  <a:srgbClr val="FF6600"/>
                </a:solidFill>
              </a:rPr>
              <a:t>이너탭</a:t>
            </a:r>
            <a:r>
              <a:rPr lang="ko-KR" altLang="en-US" dirty="0" smtClean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 smtClean="0"/>
              <a:t>(</a:t>
            </a:r>
            <a:r>
              <a:rPr lang="ko-KR" altLang="en-US" smtClean="0"/>
              <a:t>모서리 라운딩 처리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 </a:t>
            </a:r>
            <a:r>
              <a:rPr lang="ko-KR" altLang="en-US"/>
              <a:t>이너탭  </a:t>
            </a:r>
            <a:r>
              <a:rPr lang="en-US" altLang="ko-KR"/>
              <a:t>3</a:t>
            </a:r>
            <a:r>
              <a:rPr lang="ko-KR" altLang="en-US"/>
              <a:t>개</a:t>
            </a:r>
            <a:endParaRPr lang="en-US" altLang="ko-KR"/>
          </a:p>
          <a:p>
            <a:pPr>
              <a:buAutoNum type="arabicPeriod" startAt="6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25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폭염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2347177" y="227196"/>
            <a:ext cx="4692360" cy="495686"/>
            <a:chOff x="2145174" y="796814"/>
            <a:chExt cx="1963746" cy="324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환경 문제가 발생한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945347" y="2283143"/>
            <a:ext cx="455529" cy="55087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347" y="1346571"/>
            <a:ext cx="4260541" cy="11787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spc="-3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온도 변화와 날씨 변화가 심합니다</a:t>
            </a:r>
            <a:r>
              <a:rPr lang="en-US" altLang="ko-KR" sz="2500" spc="-3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spc="-3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지구의 온도가 올라갑니다</a:t>
            </a:r>
            <a:r>
              <a:rPr lang="en-US" altLang="ko-KR" sz="2500" spc="-3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796312" y="4677174"/>
            <a:ext cx="1789046" cy="320041"/>
            <a:chOff x="1971574" y="4664292"/>
            <a:chExt cx="1789046" cy="32004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683A0B8-F5F3-4E2B-80D4-F4A81705E588}"/>
                </a:ext>
              </a:extLst>
            </p:cNvPr>
            <p:cNvGrpSpPr/>
            <p:nvPr/>
          </p:nvGrpSpPr>
          <p:grpSpPr>
            <a:xfrm>
              <a:off x="2286315" y="4664292"/>
              <a:ext cx="1474305" cy="320041"/>
              <a:chOff x="3115576" y="4679681"/>
              <a:chExt cx="1474305" cy="320041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1FB34A7-D9E5-48F4-807F-3D8825268C2E}"/>
                  </a:ext>
                </a:extLst>
              </p:cNvPr>
              <p:cNvGrpSpPr/>
              <p:nvPr/>
            </p:nvGrpSpPr>
            <p:grpSpPr>
              <a:xfrm>
                <a:off x="3471958" y="4679681"/>
                <a:ext cx="1117923" cy="320041"/>
                <a:chOff x="2648802" y="5006256"/>
                <a:chExt cx="1117923" cy="320041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811F3346-69DC-4867-B47F-EA5E1D9BD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319" t="87963" r="61864" b="4670"/>
                <a:stretch/>
              </p:blipFill>
              <p:spPr>
                <a:xfrm>
                  <a:off x="2648802" y="5008731"/>
                  <a:ext cx="773923" cy="314808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151D21C4-E78E-45BD-8FC8-85ED00080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3283" t="87905" r="21923" b="4606"/>
                <a:stretch/>
              </p:blipFill>
              <p:spPr>
                <a:xfrm>
                  <a:off x="3452717" y="5006256"/>
                  <a:ext cx="314008" cy="320041"/>
                </a:xfrm>
                <a:prstGeom prst="rect">
                  <a:avLst/>
                </a:prstGeom>
              </p:spPr>
            </p:pic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D4634B4-AB39-4B65-BB3F-9E5E47FC57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3115576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51D21C4-E78E-45BD-8FC8-85ED00080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83" t="87905" r="21923" b="4606"/>
            <a:stretch/>
          </p:blipFill>
          <p:spPr>
            <a:xfrm flipH="1">
              <a:off x="1971574" y="4664292"/>
              <a:ext cx="314008" cy="320041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6" y="1404614"/>
            <a:ext cx="3582184" cy="260353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2243536" y="47551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51226" y="45604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785582" y="2516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88294" y="116924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585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85130"/>
            <a:ext cx="2826000" cy="187287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571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3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 smtClean="0"/>
              <a:t>(</a:t>
            </a:r>
            <a:r>
              <a:rPr lang="ko-KR" altLang="en-US" smtClean="0"/>
              <a:t>모서리 라운딩 처리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 </a:t>
            </a:r>
            <a:r>
              <a:rPr lang="ko-KR" altLang="en-US"/>
              <a:t>이너탭  </a:t>
            </a:r>
            <a:r>
              <a:rPr lang="en-US" altLang="ko-KR"/>
              <a:t>3</a:t>
            </a:r>
            <a:r>
              <a:rPr lang="ko-KR" altLang="en-US"/>
              <a:t>개</a:t>
            </a:r>
            <a:endParaRPr lang="en-US" altLang="ko-KR"/>
          </a:p>
          <a:p>
            <a:pPr>
              <a:buAutoNum type="arabicPeriod" startAt="6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</a:t>
            </a:r>
            <a:r>
              <a:rPr lang="en-US" altLang="ko-KR">
                <a:solidFill>
                  <a:srgbClr val="FF6600"/>
                </a:solidFill>
              </a:rPr>
              <a:t>25</a:t>
            </a:r>
            <a:r>
              <a:rPr lang="ko-KR" altLang="en-US"/>
              <a:t>페이지 참고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녹아버리는</a:t>
            </a:r>
            <a:r>
              <a:rPr lang="en-US" altLang="ko-KR"/>
              <a:t>-</a:t>
            </a:r>
            <a:r>
              <a:rPr lang="ko-KR" altLang="en-US"/>
              <a:t>빙하와</a:t>
            </a:r>
            <a:r>
              <a:rPr lang="en-US" altLang="ko-KR"/>
              <a:t>-</a:t>
            </a:r>
            <a:r>
              <a:rPr lang="ko-KR" altLang="en-US"/>
              <a:t>펭귄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2347177" y="227196"/>
            <a:ext cx="4692360" cy="495686"/>
            <a:chOff x="2145174" y="796814"/>
            <a:chExt cx="1963746" cy="324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환경 문제가 발생한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49716" y="2202377"/>
            <a:ext cx="455529" cy="55087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0530" y="1361048"/>
            <a:ext cx="4260541" cy="11787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-2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빙하가 녹아서 해수면이 높아져서</a:t>
            </a:r>
            <a:r>
              <a:rPr lang="en-US" altLang="ko-KR" sz="2500" spc="-20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2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섬이 물에 잠깁니다</a:t>
            </a:r>
            <a:r>
              <a:rPr lang="en-US" altLang="ko-KR" sz="2500" spc="-2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 flipH="1">
            <a:off x="3803091" y="4665089"/>
            <a:ext cx="1775488" cy="320042"/>
            <a:chOff x="4915693" y="4615244"/>
            <a:chExt cx="1775488" cy="32004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3" y="1181380"/>
            <a:ext cx="2984654" cy="29846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243536" y="47551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651226" y="45604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785582" y="2516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88294" y="116924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482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" b="31111"/>
          <a:stretch/>
        </p:blipFill>
        <p:spPr>
          <a:xfrm>
            <a:off x="6972476" y="1913106"/>
            <a:ext cx="2097180" cy="1907566"/>
          </a:xfrm>
          <a:prstGeom prst="round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8" t="17477" r="19437" b="20572"/>
          <a:stretch/>
        </p:blipFill>
        <p:spPr>
          <a:xfrm>
            <a:off x="4821334" y="1907830"/>
            <a:ext cx="1838865" cy="1912842"/>
          </a:xfrm>
          <a:prstGeom prst="round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21" y="1934559"/>
            <a:ext cx="2083499" cy="1904563"/>
          </a:xfrm>
          <a:prstGeom prst="round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8" y="1874690"/>
            <a:ext cx="2017755" cy="1979123"/>
          </a:xfrm>
          <a:prstGeom prst="round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" y="3773131"/>
            <a:ext cx="1049965" cy="125522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538035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3</a:t>
            </a:r>
            <a:r>
              <a:rPr lang="en-US" altLang="ko-KR" smtClean="0"/>
              <a:t> </a:t>
            </a:r>
            <a:r>
              <a:rPr lang="en-US" altLang="ko-KR" dirty="0"/>
              <a:t>]</a:t>
            </a:r>
          </a:p>
          <a:p>
            <a:r>
              <a:rPr lang="ko-KR" altLang="en-US" smtClean="0"/>
              <a:t>탭</a:t>
            </a:r>
            <a:r>
              <a:rPr lang="en-US" altLang="ko-KR" smtClean="0"/>
              <a:t>2</a:t>
            </a:r>
            <a:r>
              <a:rPr lang="ko-KR" altLang="en-US" smtClean="0"/>
              <a:t>개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파란색 고정 텍스트 박스</a:t>
            </a:r>
            <a:endParaRPr lang="en-US" altLang="ko-KR" dirty="0"/>
          </a:p>
          <a:p>
            <a:r>
              <a:rPr lang="ko-KR" altLang="en-US" dirty="0"/>
              <a:t>삽화 틀</a:t>
            </a:r>
            <a:endParaRPr lang="en-US" altLang="ko-KR" dirty="0"/>
          </a:p>
          <a:p>
            <a:r>
              <a:rPr lang="ko-KR" altLang="en-US" dirty="0"/>
              <a:t>삽화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smtClean="0"/>
              <a:t>4-1~4-4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돋보기 버튼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5-1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30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5-2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31 </a:t>
            </a:r>
            <a:r>
              <a:rPr lang="ko-KR" altLang="en-US" dirty="0"/>
              <a:t>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5-3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32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5-4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/>
              <a:t>슬라이드 </a:t>
            </a:r>
            <a:r>
              <a:rPr lang="en-US" altLang="ko-KR" smtClean="0"/>
              <a:t>33</a:t>
            </a:r>
            <a:r>
              <a:rPr lang="ko-KR" altLang="en-US" smtClean="0"/>
              <a:t>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6 . </a:t>
            </a:r>
            <a:r>
              <a:rPr lang="ko-KR" altLang="en-US" dirty="0"/>
              <a:t>회색 텍스트 박스</a:t>
            </a:r>
            <a:r>
              <a:rPr lang="en-US" altLang="ko-KR" dirty="0"/>
              <a:t>+</a:t>
            </a:r>
            <a:r>
              <a:rPr lang="ko-KR" altLang="en-US" dirty="0"/>
              <a:t>물음표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물음표 버튼 클릭 시</a:t>
            </a:r>
            <a:r>
              <a:rPr lang="en-US" altLang="ko-KR" dirty="0"/>
              <a:t>, </a:t>
            </a:r>
            <a:r>
              <a:rPr lang="ko-KR" altLang="en-US" dirty="0"/>
              <a:t>정답 텍스트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재클릭</a:t>
            </a:r>
            <a:r>
              <a:rPr lang="ko-KR" altLang="en-US" dirty="0"/>
              <a:t> 시 물음표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smtClean="0"/>
              <a:t>삽화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8. </a:t>
            </a:r>
            <a:r>
              <a:rPr lang="ko-KR" altLang="en-US"/>
              <a:t>이너탭 </a:t>
            </a:r>
            <a:r>
              <a:rPr lang="en-US" altLang="ko-KR"/>
              <a:t>3</a:t>
            </a:r>
            <a:r>
              <a:rPr lang="ko-KR" altLang="en-US"/>
              <a:t>개 </a:t>
            </a:r>
            <a:r>
              <a:rPr lang="ko-KR" altLang="en-US" smtClean="0"/>
              <a:t>구성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9. </a:t>
            </a:r>
            <a:r>
              <a:rPr lang="ko-KR" altLang="en-US"/>
              <a:t>추가 질문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추가 질문 풀팝업 노출됨</a:t>
            </a:r>
            <a:r>
              <a:rPr lang="en-US" altLang="ko-KR"/>
              <a:t>(</a:t>
            </a:r>
            <a:r>
              <a:rPr lang="en-US" altLang="ko-KR" smtClean="0">
                <a:solidFill>
                  <a:srgbClr val="FF6600"/>
                </a:solidFill>
              </a:rPr>
              <a:t>34~35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까닭을 생각해 봅시다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>
                <a:solidFill>
                  <a:srgbClr val="FF6600"/>
                </a:solidFill>
              </a:rPr>
              <a:t>활동</a:t>
            </a:r>
            <a:r>
              <a:rPr lang="en-US" altLang="ko-KR"/>
              <a:t>/</a:t>
            </a:r>
            <a:r>
              <a:rPr lang="ko-KR" altLang="en-US"/>
              <a:t>물음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353974" y="5821960"/>
            <a:ext cx="2826000" cy="103604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자연과 인간이 함께 살아야 하는 까닭 생각하기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duk_04_07_0001_202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144895" y="5279304"/>
            <a:ext cx="9118182" cy="234000"/>
          </a:xfrm>
        </p:spPr>
        <p:txBody>
          <a:bodyPr/>
          <a:lstStyle/>
          <a:p>
            <a:r>
              <a:rPr lang="ko-KR" altLang="en-US"/>
              <a:t>폭우로 침수된 </a:t>
            </a:r>
            <a:r>
              <a:rPr lang="ko-KR" altLang="en-US" smtClean="0"/>
              <a:t>자동차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산불</a:t>
            </a:r>
            <a:r>
              <a:rPr lang="en-US" altLang="ko-KR" smtClean="0"/>
              <a:t>.png</a:t>
            </a:r>
          </a:p>
          <a:p>
            <a:r>
              <a:rPr lang="ko-KR" altLang="en-US"/>
              <a:t>태풍이 불어서 흔들리는 나무와 </a:t>
            </a:r>
            <a:r>
              <a:rPr lang="ko-KR" altLang="en-US" smtClean="0"/>
              <a:t>건물</a:t>
            </a:r>
            <a:r>
              <a:rPr lang="en-US" altLang="ko-KR" smtClean="0"/>
              <a:t>.png</a:t>
            </a:r>
          </a:p>
          <a:p>
            <a:r>
              <a:rPr lang="ko-KR" altLang="en-US"/>
              <a:t>쓰레기가 넘치는 </a:t>
            </a:r>
            <a:r>
              <a:rPr lang="ko-KR" altLang="en-US" smtClean="0"/>
              <a:t>바다</a:t>
            </a:r>
            <a:r>
              <a:rPr lang="en-US" altLang="ko-KR" smtClean="0"/>
              <a:t>.png</a:t>
            </a:r>
          </a:p>
          <a:p>
            <a:r>
              <a:rPr lang="ko-KR" altLang="en-US" smtClean="0"/>
              <a:t>화살표</a:t>
            </a:r>
            <a:r>
              <a:rPr lang="en-US" altLang="ko-KR" smtClean="0"/>
              <a:t>_</a:t>
            </a:r>
            <a:r>
              <a:rPr lang="ko-KR" altLang="en-US" smtClean="0"/>
              <a:t>파란색</a:t>
            </a:r>
            <a:r>
              <a:rPr lang="en-US" altLang="ko-KR" smtClean="0"/>
              <a:t>.png</a:t>
            </a:r>
          </a:p>
          <a:p>
            <a:endParaRPr lang="ko-KR" altLang="en-US"/>
          </a:p>
        </p:txBody>
      </p: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1116071" y="3999673"/>
            <a:ext cx="7175830" cy="69937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그리고</a:t>
            </a:r>
            <a:r>
              <a:rPr lang="en-US" altLang="ko-KR" sz="2500" spc="-10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이제는 자연에 발생한 문제가 큰 자연재해가 되어 인간에게 피해로 되돌아오고 있습니다</a:t>
            </a:r>
            <a:r>
              <a:rPr lang="en-US" altLang="ko-KR" sz="2500" spc="-10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ko-KR" altLang="en-US" sz="2500" spc="-10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06954" y="4165637"/>
            <a:ext cx="388259" cy="335073"/>
          </a:xfrm>
          <a:prstGeom prst="rect">
            <a:avLst/>
          </a:prstGeom>
        </p:spPr>
      </p:pic>
      <p:sp>
        <p:nvSpPr>
          <p:cNvPr id="35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132446" y="1843653"/>
            <a:ext cx="2132131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2369216" y="1843653"/>
            <a:ext cx="2151163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4593192" y="1843653"/>
            <a:ext cx="2213186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102">
            <a:extLst>
              <a:ext uri="{FF2B5EF4-FFF2-40B4-BE49-F238E27FC236}">
                <a16:creationId xmlns:a16="http://schemas.microsoft.com/office/drawing/2014/main" id="{DEB6ABBB-66AA-47DE-92DC-DBB4475FAC01}"/>
              </a:ext>
            </a:extLst>
          </p:cNvPr>
          <p:cNvSpPr/>
          <p:nvPr/>
        </p:nvSpPr>
        <p:spPr>
          <a:xfrm>
            <a:off x="6889151" y="1843653"/>
            <a:ext cx="2298725" cy="2044021"/>
          </a:xfrm>
          <a:prstGeom prst="roundRect">
            <a:avLst>
              <a:gd name="adj" fmla="val 6690"/>
            </a:avLst>
          </a:prstGeom>
          <a:noFill/>
          <a:ln w="19050">
            <a:solidFill>
              <a:srgbClr val="F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64" y="3585520"/>
            <a:ext cx="270000" cy="27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7" y="3585520"/>
            <a:ext cx="270000" cy="27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25" y="3643304"/>
            <a:ext cx="270000" cy="27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14" y="3585520"/>
            <a:ext cx="270000" cy="27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1950052" y="942532"/>
            <a:ext cx="5446205" cy="805330"/>
          </a:xfrm>
          <a:prstGeom prst="roundRect">
            <a:avLst/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환경 문제가 자연재해가 돼 인간에게</a:t>
            </a:r>
            <a:endParaRPr lang="en-US" altLang="ko-KR" sz="2500" spc="-150" dirty="0" smtClean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피해로 </a:t>
            </a:r>
            <a:r>
              <a:rPr lang="ko-KR" altLang="en-US" sz="2500" spc="-15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되돌아온 사례 </a:t>
            </a: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이야기하기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434138" y="5132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20452" y="91952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9344" y="172353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2326" y="449729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7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5148" y="1778905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980125" y="1778905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298996" y="1796150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10356" y="1804959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4-4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814001" y="447317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054720" y="3667044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378062" y="3613914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836276" y="3643304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153855" y="3667044"/>
            <a:ext cx="656313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5-4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 flipH="1">
            <a:off x="3895915" y="4695963"/>
            <a:ext cx="1775488" cy="320042"/>
            <a:chOff x="4915693" y="4615244"/>
            <a:chExt cx="1775488" cy="32004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7918440" y="921427"/>
            <a:ext cx="1406624" cy="346990"/>
            <a:chOff x="1930587" y="3288931"/>
            <a:chExt cx="1406624" cy="346990"/>
          </a:xfrm>
        </p:grpSpPr>
        <p:sp>
          <p:nvSpPr>
            <p:cNvPr id="62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48" name="타원 47"/>
          <p:cNvSpPr/>
          <p:nvPr/>
        </p:nvSpPr>
        <p:spPr>
          <a:xfrm>
            <a:off x="3683266" y="47408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8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050409" y="12169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9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8181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다음 사진을 보고 질문에 답해 봅시다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사진 </a:t>
            </a:r>
            <a:r>
              <a:rPr lang="ko-KR" altLang="en-US"/>
              <a:t>보고 질문에 답하기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duk_04_07_0001_101</a:t>
            </a:r>
            <a:endParaRPr lang="ko-KR" altLang="en-US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[101_</a:t>
            </a:r>
            <a:r>
              <a:rPr lang="ko-KR" altLang="en-US" smtClean="0"/>
              <a:t>생각 똑똑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이너탭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en-US" altLang="ko-KR" smtClean="0"/>
              <a:t> </a:t>
            </a:r>
            <a:r>
              <a:rPr lang="ko-KR" altLang="en-US" smtClean="0"/>
              <a:t>이미지</a:t>
            </a:r>
            <a:endParaRPr lang="en-US" altLang="ko-KR"/>
          </a:p>
          <a:p>
            <a:r>
              <a:rPr lang="ko-KR" altLang="en-US" smtClean="0"/>
              <a:t>삽화 </a:t>
            </a:r>
            <a:endParaRPr lang="en-US" altLang="ko-KR" smtClean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걱정하는 여아</a:t>
            </a:r>
            <a:r>
              <a:rPr lang="en-US" altLang="ko-KR" smtClean="0"/>
              <a:t>.</a:t>
            </a:r>
            <a:r>
              <a:rPr lang="en-US" altLang="ko-KR" dirty="0" err="1" smtClean="0"/>
              <a:t>png</a:t>
            </a:r>
            <a:endParaRPr lang="en-US" altLang="ko-KR" dirty="0" smtClean="0"/>
          </a:p>
          <a:p>
            <a:r>
              <a:rPr lang="en-US" altLang="ko-KR" smtClean="0"/>
              <a:t>Ai-generated-8277945_1280.jpg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105291" y="44889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>
            <a:off x="4249906" y="4557985"/>
            <a:ext cx="1402415" cy="320042"/>
            <a:chOff x="4915693" y="4615244"/>
            <a:chExt cx="1402415" cy="3200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4" y="1330357"/>
            <a:ext cx="6385020" cy="3026989"/>
          </a:xfrm>
          <a:prstGeom prst="round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7943" l="9772" r="96743">
                        <a14:foregroundMark x1="44300" y1="30171" x2="44300" y2="30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8371" y="1151475"/>
            <a:ext cx="1355545" cy="359664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208944" y="12199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59240" y="12199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2501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552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>
                <a:solidFill>
                  <a:srgbClr val="FF6600"/>
                </a:solidFill>
              </a:rPr>
              <a:t>1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/>
              <a:t>타이틀 </a:t>
            </a:r>
            <a:endParaRPr lang="en-US" altLang="ko-KR" dirty="0"/>
          </a:p>
          <a:p>
            <a:r>
              <a:rPr lang="ko-KR" altLang="en-US" smtClean="0"/>
              <a:t>삽화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모서리 </a:t>
            </a:r>
            <a:r>
              <a:rPr lang="ko-KR" altLang="en-US" dirty="0" err="1" smtClean="0"/>
              <a:t>라운딩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분홍색 </a:t>
            </a:r>
            <a:r>
              <a:rPr lang="ko-KR" altLang="en-US" dirty="0" err="1"/>
              <a:t>말풍선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ko-KR" altLang="en-US" smtClean="0"/>
              <a:t>예 </a:t>
            </a:r>
            <a:r>
              <a:rPr lang="ko-KR" altLang="en-US" dirty="0"/>
              <a:t>보기</a:t>
            </a:r>
            <a:r>
              <a:rPr lang="en-US" altLang="ko-KR" dirty="0"/>
              <a:t>/</a:t>
            </a:r>
            <a:r>
              <a:rPr lang="ko-KR" altLang="en-US" dirty="0"/>
              <a:t>직접 쓰기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 예문 노출됨</a:t>
            </a:r>
            <a:r>
              <a:rPr lang="en-US" altLang="ko-KR" dirty="0"/>
              <a:t>+</a:t>
            </a:r>
            <a:r>
              <a:rPr lang="ko-KR" altLang="en-US" dirty="0"/>
              <a:t>직접 쓰기로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직접 쓰기 버튼 클릭 시</a:t>
            </a:r>
            <a:r>
              <a:rPr lang="en-US" altLang="ko-KR" dirty="0"/>
              <a:t>, </a:t>
            </a:r>
            <a:r>
              <a:rPr lang="ko-KR" altLang="en-US" dirty="0"/>
              <a:t>예문 사라짐</a:t>
            </a:r>
            <a:r>
              <a:rPr lang="en-US" altLang="ko-KR" dirty="0"/>
              <a:t>+</a:t>
            </a:r>
            <a:r>
              <a:rPr lang="ko-KR" altLang="en-US" dirty="0"/>
              <a:t>직접 쓰기 가능</a:t>
            </a:r>
            <a:r>
              <a:rPr lang="en-US" altLang="ko-KR" dirty="0"/>
              <a:t>+</a:t>
            </a:r>
            <a:r>
              <a:rPr lang="ko-KR" altLang="en-US" dirty="0"/>
              <a:t>예 보기로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mtClean="0"/>
              <a:t>5. </a:t>
            </a:r>
            <a:r>
              <a:rPr lang="ko-KR" altLang="en-US" smtClean="0"/>
              <a:t>이너탭 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>
              <a:buAutoNum type="arabicPeriod" startAt="6"/>
            </a:pPr>
            <a:r>
              <a:rPr lang="en-US" altLang="ko-KR" dirty="0"/>
              <a:t>X </a:t>
            </a:r>
            <a:r>
              <a:rPr lang="ko-KR" altLang="en-US" dirty="0"/>
              <a:t>버튼 클릭 시 이전 페이지로 이동</a:t>
            </a:r>
            <a:r>
              <a:rPr lang="en-US" altLang="ko-KR" dirty="0"/>
              <a:t>(</a:t>
            </a:r>
            <a:r>
              <a:rPr lang="ko-KR" altLang="en-US"/>
              <a:t>슬라이드</a:t>
            </a:r>
            <a:r>
              <a:rPr lang="en-US" altLang="ko-KR" smtClean="0">
                <a:solidFill>
                  <a:srgbClr val="F77D1A"/>
                </a:solidFill>
              </a:rPr>
              <a:t>29</a:t>
            </a:r>
            <a:r>
              <a:rPr lang="ko-KR" altLang="en-US" smtClean="0"/>
              <a:t>페이지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폭우로 침수된 자동차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1811575" y="227196"/>
            <a:ext cx="5763564" cy="495686"/>
            <a:chOff x="2145174" y="796814"/>
            <a:chExt cx="1963746" cy="324196"/>
          </a:xfrm>
        </p:grpSpPr>
        <p:grpSp>
          <p:nvGrpSpPr>
            <p:cNvPr id="28" name="그룹 2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자연재해로 인간에게 피해가 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606435" y="4674881"/>
            <a:ext cx="2168801" cy="320753"/>
            <a:chOff x="476955" y="3619518"/>
            <a:chExt cx="2168801" cy="32075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sp>
        <p:nvSpPr>
          <p:cNvPr id="44" name="모서리가 둥근 직사각형 43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90393" y="2355050"/>
            <a:ext cx="455529" cy="55087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6724" y="1447495"/>
            <a:ext cx="426054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지엽적인 호우와 일시적으로 쏟아지는 비로 잦은 홍수가 일어납니다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sp>
        <p:nvSpPr>
          <p:cNvPr id="52" name="타원 51"/>
          <p:cNvSpPr/>
          <p:nvPr/>
        </p:nvSpPr>
        <p:spPr>
          <a:xfrm>
            <a:off x="1552375" y="30122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5" y="1223866"/>
            <a:ext cx="2897759" cy="2842278"/>
          </a:xfrm>
          <a:prstGeom prst="roundRect">
            <a:avLst/>
          </a:prstGeom>
          <a:effectLst>
            <a:softEdge rad="0"/>
          </a:effectLst>
        </p:spPr>
      </p:pic>
      <p:sp>
        <p:nvSpPr>
          <p:cNvPr id="58" name="타원 57"/>
          <p:cNvSpPr/>
          <p:nvPr/>
        </p:nvSpPr>
        <p:spPr>
          <a:xfrm>
            <a:off x="446182" y="13329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654458" y="4228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30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4676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/>
              <a:t>(</a:t>
            </a:r>
            <a:r>
              <a:rPr lang="ko-KR" altLang="en-US"/>
              <a:t>모서리 라운딩</a:t>
            </a:r>
            <a:r>
              <a:rPr lang="en-US" altLang="ko-KR"/>
              <a:t>)</a:t>
            </a:r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이너탭 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>
              <a:buAutoNum type="arabicPeriod" startAt="6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</a:t>
            </a:r>
            <a:r>
              <a:rPr lang="ko-KR" altLang="en-US"/>
              <a:t>슬라이드</a:t>
            </a:r>
            <a:r>
              <a:rPr lang="en-US" altLang="ko-KR">
                <a:solidFill>
                  <a:srgbClr val="F77D1A"/>
                </a:solidFill>
              </a:rPr>
              <a:t>29</a:t>
            </a:r>
            <a:r>
              <a:rPr lang="ko-KR" altLang="en-US"/>
              <a:t>페이지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산불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1811575" y="227196"/>
            <a:ext cx="5763564" cy="495686"/>
            <a:chOff x="2145174" y="796814"/>
            <a:chExt cx="1963746" cy="324196"/>
          </a:xfrm>
        </p:grpSpPr>
        <p:grpSp>
          <p:nvGrpSpPr>
            <p:cNvPr id="28" name="그룹 2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자연재해로 인간에게 피해가 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90393" y="2355050"/>
            <a:ext cx="455529" cy="5508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6724" y="1447495"/>
            <a:ext cx="426054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건조한 날씨가 계속돼 산불이 자주 발생합니다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594511" y="4664005"/>
            <a:ext cx="2178802" cy="323133"/>
            <a:chOff x="483312" y="4043793"/>
            <a:chExt cx="2178802" cy="323133"/>
          </a:xfrm>
        </p:grpSpPr>
        <p:grpSp>
          <p:nvGrpSpPr>
            <p:cNvPr id="25" name="그룹 24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1512724" cy="320041"/>
                <a:chOff x="3478342" y="4679681"/>
                <a:chExt cx="1512724" cy="320041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478342" y="4679681"/>
                  <a:ext cx="1512724" cy="320041"/>
                  <a:chOff x="2655186" y="5006256"/>
                  <a:chExt cx="1512724" cy="320041"/>
                </a:xfrm>
              </p:grpSpPr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319" t="87963" r="67585" b="4606"/>
                  <a:stretch/>
                </p:blipFill>
                <p:spPr>
                  <a:xfrm>
                    <a:off x="2655186" y="5007613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93" y="1381453"/>
            <a:ext cx="3029760" cy="2769556"/>
          </a:xfrm>
          <a:prstGeom prst="round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1552375" y="30122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46182" y="13329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54458" y="4228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029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90010"/>
            <a:ext cx="2826000" cy="18679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5520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3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 smtClean="0"/>
              <a:t>(</a:t>
            </a:r>
            <a:r>
              <a:rPr lang="ko-KR" altLang="en-US" smtClean="0"/>
              <a:t>가장자리 흐림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이너탭 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>
              <a:buAutoNum type="arabicPeriod" startAt="6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</a:t>
            </a:r>
            <a:r>
              <a:rPr lang="ko-KR" altLang="en-US"/>
              <a:t>슬라이드</a:t>
            </a:r>
            <a:r>
              <a:rPr lang="en-US" altLang="ko-KR">
                <a:solidFill>
                  <a:srgbClr val="F77D1A"/>
                </a:solidFill>
              </a:rPr>
              <a:t>29</a:t>
            </a:r>
            <a:r>
              <a:rPr lang="ko-KR" altLang="en-US"/>
              <a:t>페이지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태풍이 불어서 흔들리는 나무와 건물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1811575" y="227196"/>
            <a:ext cx="5763564" cy="495686"/>
            <a:chOff x="2145174" y="796814"/>
            <a:chExt cx="1963746" cy="324196"/>
          </a:xfrm>
        </p:grpSpPr>
        <p:grpSp>
          <p:nvGrpSpPr>
            <p:cNvPr id="28" name="그룹 2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자연재해로 인간에게 피해가 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90393" y="2355050"/>
            <a:ext cx="455529" cy="55087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6724" y="1447495"/>
            <a:ext cx="426054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강력한 태풍이 발생해 인명과 재산 피해가 발생합니다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 flipH="1">
            <a:off x="3523141" y="4684112"/>
            <a:ext cx="2178802" cy="323133"/>
            <a:chOff x="483312" y="4043793"/>
            <a:chExt cx="2178802" cy="323133"/>
          </a:xfrm>
        </p:grpSpPr>
        <p:grpSp>
          <p:nvGrpSpPr>
            <p:cNvPr id="32" name="그룹 31"/>
            <p:cNvGrpSpPr/>
            <p:nvPr/>
          </p:nvGrpSpPr>
          <p:grpSpPr>
            <a:xfrm>
              <a:off x="788787" y="4043793"/>
              <a:ext cx="1873327" cy="320752"/>
              <a:chOff x="780049" y="3619518"/>
              <a:chExt cx="1873327" cy="32075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809E1E3-ABFB-439D-AFD7-435529553586}"/>
                  </a:ext>
                </a:extLst>
              </p:cNvPr>
              <p:cNvGrpSpPr/>
              <p:nvPr/>
            </p:nvGrpSpPr>
            <p:grpSpPr>
              <a:xfrm>
                <a:off x="1140652" y="3620229"/>
                <a:ext cx="1512724" cy="320041"/>
                <a:chOff x="3478342" y="4679681"/>
                <a:chExt cx="1512724" cy="32004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3478342" y="4679681"/>
                  <a:ext cx="1512724" cy="320041"/>
                  <a:chOff x="2655186" y="5006256"/>
                  <a:chExt cx="1512724" cy="320041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319" t="87963" r="67585" b="4606"/>
                  <a:stretch/>
                </p:blipFill>
                <p:spPr>
                  <a:xfrm>
                    <a:off x="2655186" y="5007613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3283" t="87905" r="21923" b="4606"/>
                  <a:stretch/>
                </p:blipFill>
                <p:spPr>
                  <a:xfrm>
                    <a:off x="385390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AB94DE46-1F62-4D31-B946-007B35573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316" t="87963" r="55878" b="4606"/>
                <a:stretch/>
              </p:blipFill>
              <p:spPr>
                <a:xfrm>
                  <a:off x="4261681" y="4682156"/>
                  <a:ext cx="380243" cy="317566"/>
                </a:xfrm>
                <a:prstGeom prst="rect">
                  <a:avLst/>
                </a:prstGeom>
              </p:spPr>
            </p:pic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1548597" y="3622704"/>
                <a:ext cx="380243" cy="317566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1D9B469-39BD-47B3-ABCB-C98990509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316" t="87963" r="55878" b="4606"/>
              <a:stretch/>
            </p:blipFill>
            <p:spPr>
              <a:xfrm>
                <a:off x="780049" y="3619518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92D818-C425-45EA-9EBE-EE7AD4265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83" t="87905" r="21923" b="4606"/>
            <a:stretch/>
          </p:blipFill>
          <p:spPr>
            <a:xfrm flipH="1">
              <a:off x="483312" y="4046885"/>
              <a:ext cx="314008" cy="320041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8" t="17477" r="19437" b="20572"/>
          <a:stretch/>
        </p:blipFill>
        <p:spPr>
          <a:xfrm>
            <a:off x="567337" y="1299470"/>
            <a:ext cx="2904645" cy="3021498"/>
          </a:xfrm>
          <a:prstGeom prst="round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3" y="4543847"/>
            <a:ext cx="997200" cy="3135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21" y="5020464"/>
            <a:ext cx="997200" cy="313585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1552375" y="30122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46182" y="13329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54458" y="4228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557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4986468"/>
            <a:ext cx="2826000" cy="187153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duk_04_07_0001_202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5516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[202_</a:t>
            </a:r>
            <a:r>
              <a:rPr lang="ko-KR" altLang="en-US" dirty="0"/>
              <a:t>생각 쑥쑥</a:t>
            </a:r>
            <a:r>
              <a:rPr lang="en-US" altLang="ko-KR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풀팝업</a:t>
            </a:r>
            <a:r>
              <a:rPr lang="en-US" altLang="ko-KR" dirty="0">
                <a:solidFill>
                  <a:srgbClr val="FF6600"/>
                </a:solidFill>
              </a:rPr>
              <a:t>_</a:t>
            </a:r>
            <a:r>
              <a:rPr lang="ko-KR" altLang="en-US" dirty="0" err="1">
                <a:solidFill>
                  <a:srgbClr val="FF6600"/>
                </a:solidFill>
              </a:rPr>
              <a:t>이너탭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</a:rPr>
              <a:t>4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ko-KR" altLang="en-US"/>
              <a:t>풀팝업 타이틀 </a:t>
            </a:r>
            <a:endParaRPr lang="en-US" altLang="ko-KR"/>
          </a:p>
          <a:p>
            <a:r>
              <a:rPr lang="ko-KR" altLang="en-US"/>
              <a:t>삽화 </a:t>
            </a:r>
            <a:r>
              <a:rPr lang="en-US" altLang="ko-KR" smtClean="0"/>
              <a:t>(</a:t>
            </a:r>
            <a:r>
              <a:rPr lang="ko-KR" altLang="en-US" smtClean="0"/>
              <a:t>가장자리 흐림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buAutoNum type="arabicPeriod" startAt="3"/>
            </a:pPr>
            <a:r>
              <a:rPr lang="ko-KR" altLang="en-US"/>
              <a:t>분홍색 말풍선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가능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이너탭 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>
              <a:buAutoNum type="arabicPeriod" startAt="6"/>
            </a:pPr>
            <a:r>
              <a:rPr lang="en-US" altLang="ko-KR"/>
              <a:t>X </a:t>
            </a:r>
            <a:r>
              <a:rPr lang="ko-KR" altLang="en-US"/>
              <a:t>버튼 클릭 시 이전 페이지로 이동</a:t>
            </a:r>
            <a:r>
              <a:rPr lang="en-US" altLang="ko-KR"/>
              <a:t>(</a:t>
            </a:r>
            <a:r>
              <a:rPr lang="ko-KR" altLang="en-US"/>
              <a:t>슬라이드</a:t>
            </a:r>
            <a:r>
              <a:rPr lang="en-US" altLang="ko-KR">
                <a:solidFill>
                  <a:srgbClr val="F77D1A"/>
                </a:solidFill>
              </a:rPr>
              <a:t>29</a:t>
            </a:r>
            <a:r>
              <a:rPr lang="ko-KR" altLang="en-US"/>
              <a:t>페이지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/>
              <a:t>쓰레기가 넘치는 바다</a:t>
            </a:r>
            <a:r>
              <a:rPr lang="en-US" altLang="ko-KR"/>
              <a:t>.png</a:t>
            </a:r>
          </a:p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849" y="227196"/>
            <a:ext cx="9353974" cy="4762814"/>
            <a:chOff x="0" y="227196"/>
            <a:chExt cx="9353974" cy="4762814"/>
          </a:xfrm>
        </p:grpSpPr>
        <p:sp>
          <p:nvSpPr>
            <p:cNvPr id="2" name="직사각형 1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1811575" y="227196"/>
            <a:ext cx="5763564" cy="495686"/>
            <a:chOff x="2145174" y="796814"/>
            <a:chExt cx="1963746" cy="324196"/>
          </a:xfrm>
        </p:grpSpPr>
        <p:grpSp>
          <p:nvGrpSpPr>
            <p:cNvPr id="28" name="그룹 27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자연재해로 인간에게 피해가 된 사례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4173113" y="1226535"/>
            <a:ext cx="4704714" cy="2789988"/>
          </a:xfrm>
          <a:prstGeom prst="roundRect">
            <a:avLst>
              <a:gd name="adj" fmla="val 9509"/>
            </a:avLst>
          </a:prstGeom>
          <a:solidFill>
            <a:srgbClr val="FFEEF3"/>
          </a:solidFill>
          <a:ln w="28575">
            <a:solidFill>
              <a:srgbClr val="FF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7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448">
            <a:off x="3590393" y="2355050"/>
            <a:ext cx="455529" cy="55087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4229637" y="1419274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79" y="4596912"/>
            <a:ext cx="997200" cy="3135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79" y="5015858"/>
            <a:ext cx="997200" cy="3135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69760" y="1416997"/>
            <a:ext cx="4344123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불안정한 기후로 식량 위기가 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/>
            </a:r>
            <a:b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발생합니다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수온의 변화와 오염으로 바다의 산호초가 죽게 돼 바다 생태계가 파괴됩니다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</p:txBody>
      </p:sp>
      <p:grpSp>
        <p:nvGrpSpPr>
          <p:cNvPr id="55" name="그룹 54"/>
          <p:cNvGrpSpPr/>
          <p:nvPr/>
        </p:nvGrpSpPr>
        <p:grpSpPr>
          <a:xfrm flipH="1">
            <a:off x="3606434" y="4662102"/>
            <a:ext cx="2168801" cy="320753"/>
            <a:chOff x="476955" y="3619518"/>
            <a:chExt cx="2168801" cy="32075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809E1E3-ABFB-439D-AFD7-435529553586}"/>
                </a:ext>
              </a:extLst>
            </p:cNvPr>
            <p:cNvGrpSpPr/>
            <p:nvPr/>
          </p:nvGrpSpPr>
          <p:grpSpPr>
            <a:xfrm>
              <a:off x="476955" y="3620229"/>
              <a:ext cx="2168801" cy="320042"/>
              <a:chOff x="2814645" y="4679681"/>
              <a:chExt cx="2168801" cy="320042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8F4B5F2-A678-4116-A1E7-8342722B11CA}"/>
                  </a:ext>
                </a:extLst>
              </p:cNvPr>
              <p:cNvGrpSpPr/>
              <p:nvPr/>
            </p:nvGrpSpPr>
            <p:grpSpPr>
              <a:xfrm>
                <a:off x="2814645" y="4679681"/>
                <a:ext cx="2168801" cy="320042"/>
                <a:chOff x="4915693" y="4615244"/>
                <a:chExt cx="2168801" cy="32004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462CD07A-A27E-43D3-978C-1D1830C06946}"/>
                    </a:ext>
                  </a:extLst>
                </p:cNvPr>
                <p:cNvGrpSpPr/>
                <p:nvPr/>
              </p:nvGrpSpPr>
              <p:grpSpPr>
                <a:xfrm>
                  <a:off x="5196841" y="4615244"/>
                  <a:ext cx="1887653" cy="320042"/>
                  <a:chOff x="2272637" y="5006256"/>
                  <a:chExt cx="1887653" cy="320042"/>
                </a:xfrm>
              </p:grpSpPr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76FC359C-CAF7-4B21-AA02-F088F1AF4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26319" t="87963" r="67585" b="4606"/>
                  <a:stretch/>
                </p:blipFill>
                <p:spPr>
                  <a:xfrm>
                    <a:off x="2272637" y="5008732"/>
                    <a:ext cx="399186" cy="317566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9F92D818-C425-45EA-9EBE-EE7AD4265E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73283" t="87905" r="21923" b="4606"/>
                  <a:stretch/>
                </p:blipFill>
                <p:spPr>
                  <a:xfrm>
                    <a:off x="3846282" y="5006256"/>
                    <a:ext cx="314008" cy="32004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B06C8D2F-1CF8-4064-B7D6-109EA4A89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2010" t="87905" r="73334" b="4704"/>
                <a:stretch/>
              </p:blipFill>
              <p:spPr>
                <a:xfrm>
                  <a:off x="4915693" y="4619435"/>
                  <a:ext cx="304932" cy="315850"/>
                </a:xfrm>
                <a:prstGeom prst="rect">
                  <a:avLst/>
                </a:prstGeom>
              </p:spPr>
            </p:pic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B94DE46-1F62-4D31-B946-007B35573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8316" t="87963" r="55878" b="4606"/>
              <a:stretch/>
            </p:blipFill>
            <p:spPr>
              <a:xfrm>
                <a:off x="4261681" y="4682156"/>
                <a:ext cx="380243" cy="317566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316" t="87963" r="55878" b="4606"/>
            <a:stretch/>
          </p:blipFill>
          <p:spPr>
            <a:xfrm>
              <a:off x="1548597" y="3622704"/>
              <a:ext cx="380243" cy="31756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1D9B469-39BD-47B3-ABCB-C98990509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316" t="87963" r="55878" b="4606"/>
            <a:stretch/>
          </p:blipFill>
          <p:spPr>
            <a:xfrm>
              <a:off x="1168196" y="3619518"/>
              <a:ext cx="380243" cy="317566"/>
            </a:xfrm>
            <a:prstGeom prst="rect">
              <a:avLst/>
            </a:prstGeom>
          </p:spPr>
        </p:pic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" b="31111"/>
          <a:stretch/>
        </p:blipFill>
        <p:spPr>
          <a:xfrm>
            <a:off x="212903" y="1427516"/>
            <a:ext cx="3204899" cy="2668613"/>
          </a:xfrm>
          <a:prstGeom prst="roundRect">
            <a:avLst>
              <a:gd name="adj" fmla="val 13725"/>
            </a:avLst>
          </a:prstGeom>
          <a:effectLst>
            <a:softEdge rad="114300"/>
          </a:effectLst>
        </p:spPr>
      </p:pic>
      <p:sp>
        <p:nvSpPr>
          <p:cNvPr id="42" name="타원 41"/>
          <p:cNvSpPr/>
          <p:nvPr/>
        </p:nvSpPr>
        <p:spPr>
          <a:xfrm>
            <a:off x="1552375" y="30122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113130" y="11513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522440" y="451541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46182" y="13329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654458" y="42283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7898695" y="44560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i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223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duk_04_07_0001_202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/>
              <a:t>_</a:t>
            </a:r>
            <a:r>
              <a:rPr lang="ko-KR" altLang="en-US"/>
              <a:t>활동</a:t>
            </a:r>
            <a:r>
              <a:rPr lang="en-US" altLang="ko-KR"/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질문 </a:t>
            </a:r>
            <a:r>
              <a:rPr lang="ko-KR" altLang="en-US" smtClean="0">
                <a:solidFill>
                  <a:srgbClr val="FF6600"/>
                </a:solidFill>
              </a:rPr>
              <a:t>탭</a:t>
            </a:r>
            <a:r>
              <a:rPr lang="en-US" altLang="ko-KR" smtClean="0">
                <a:solidFill>
                  <a:srgbClr val="FF6600"/>
                </a:solidFill>
              </a:rPr>
              <a:t>1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 </a:t>
            </a:r>
            <a:endParaRPr lang="en-US" altLang="ko-KR" smtClean="0"/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en-US" altLang="ko-KR"/>
              <a:t>X</a:t>
            </a:r>
            <a:r>
              <a:rPr lang="ko-KR" altLang="en-US"/>
              <a:t>버튼 클릭 시 이전 화면으로 이동</a:t>
            </a:r>
            <a:r>
              <a:rPr lang="en-US" altLang="ko-KR"/>
              <a:t>(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29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선으로 잇기</a:t>
            </a:r>
            <a:r>
              <a:rPr lang="en-US" altLang="ko-KR" dirty="0" smtClean="0"/>
              <a:t>_</a:t>
            </a:r>
            <a:r>
              <a:rPr lang="ko-KR" altLang="en-US" dirty="0" smtClean="0"/>
              <a:t>정답 화면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332418" y="884968"/>
            <a:ext cx="8689135" cy="3610157"/>
            <a:chOff x="332418" y="785385"/>
            <a:chExt cx="8689135" cy="3610157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13776" y="1307311"/>
              <a:ext cx="7931097" cy="8757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자연을 어떻게 대했나요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 </a:t>
              </a:r>
              <a:b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그 결과 자연은 어떻게 됐나요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en-US" altLang="ko-KR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776" y="2859722"/>
              <a:ext cx="7931097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2500" spc="-15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자연을 이용하면서 환경을 파괴했습니다</a:t>
              </a:r>
              <a:r>
                <a:rPr lang="en-US" altLang="ko-KR" sz="2500" spc="-15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 algn="ctr">
                <a:lnSpc>
                  <a:spcPct val="105000"/>
                </a:lnSpc>
              </a:pPr>
              <a:r>
                <a:rPr lang="ko-KR" altLang="en-US" sz="2500" spc="-15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그 결과 가뭄과 폭염 등 환경 문제가 생겼습니다</a:t>
              </a:r>
              <a:r>
                <a:rPr lang="en-US" altLang="ko-KR" sz="2500" spc="-150" smtClean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en-US" altLang="ko-KR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8179047" y="785385"/>
              <a:ext cx="304658" cy="261610"/>
              <a:chOff x="4390846" y="3580193"/>
              <a:chExt cx="304658" cy="261610"/>
            </a:xfrm>
          </p:grpSpPr>
          <p:sp>
            <p:nvSpPr>
              <p:cNvPr id="79" name="양쪽 모서리가 둥근 사각형 78"/>
              <p:cNvSpPr/>
              <p:nvPr/>
            </p:nvSpPr>
            <p:spPr>
              <a:xfrm>
                <a:off x="4390846" y="3580193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409096" y="3580193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543918" y="791718"/>
              <a:ext cx="304658" cy="261610"/>
              <a:chOff x="4390846" y="3580193"/>
              <a:chExt cx="304658" cy="261610"/>
            </a:xfrm>
          </p:grpSpPr>
          <p:sp>
            <p:nvSpPr>
              <p:cNvPr id="77" name="양쪽 모서리가 둥근 사각형 76"/>
              <p:cNvSpPr/>
              <p:nvPr/>
            </p:nvSpPr>
            <p:spPr>
              <a:xfrm>
                <a:off x="4390846" y="3580193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06692" y="3580193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83238" y="3305074"/>
            <a:ext cx="840067" cy="30595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402386" y="96429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180899" y="308953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18492" y="3530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973388" y="7839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095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생각하기 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duk_04_07_0001_202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[201_</a:t>
            </a:r>
            <a:r>
              <a:rPr lang="ko-KR" altLang="en-US"/>
              <a:t>생각 쑥쑥</a:t>
            </a:r>
            <a:r>
              <a:rPr lang="en-US" altLang="ko-KR"/>
              <a:t>_</a:t>
            </a:r>
            <a:r>
              <a:rPr lang="ko-KR" altLang="en-US"/>
              <a:t>활동</a:t>
            </a:r>
            <a:r>
              <a:rPr lang="en-US" altLang="ko-KR"/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질문 </a:t>
            </a:r>
            <a:r>
              <a:rPr lang="ko-KR" altLang="en-US" smtClean="0">
                <a:solidFill>
                  <a:srgbClr val="FF6600"/>
                </a:solidFill>
              </a:rPr>
              <a:t>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 </a:t>
            </a:r>
            <a:endParaRPr lang="en-US" altLang="ko-KR" smtClean="0"/>
          </a:p>
          <a:p>
            <a:r>
              <a:rPr lang="ko-KR" altLang="en-US" smtClean="0"/>
              <a:t>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4 . </a:t>
            </a:r>
            <a:r>
              <a:rPr lang="en-US" altLang="ko-KR"/>
              <a:t>X</a:t>
            </a:r>
            <a:r>
              <a:rPr lang="ko-KR" altLang="en-US"/>
              <a:t>버튼 클릭 시 이전 화면으로 이동</a:t>
            </a:r>
            <a:r>
              <a:rPr lang="en-US" altLang="ko-KR"/>
              <a:t>(</a:t>
            </a:r>
            <a:r>
              <a:rPr lang="ko-KR" altLang="en-US"/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29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선으로 잇기</a:t>
            </a:r>
            <a:r>
              <a:rPr lang="en-US" altLang="ko-KR" dirty="0" smtClean="0"/>
              <a:t>_</a:t>
            </a:r>
            <a:r>
              <a:rPr lang="ko-KR" altLang="en-US" dirty="0" smtClean="0"/>
              <a:t>정답 화면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332418" y="879310"/>
            <a:ext cx="8689135" cy="3615815"/>
            <a:chOff x="332418" y="779727"/>
            <a:chExt cx="8689135" cy="3615815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63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13776" y="1506660"/>
              <a:ext cx="7931097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500" spc="-50">
                  <a:latin typeface="+mn-ea"/>
                </a:rPr>
                <a:t>앞으로 인간은 자연을 어떻게 대해야 할까요</a:t>
              </a:r>
              <a:r>
                <a:rPr lang="en-US" altLang="ko-KR" sz="2500" spc="-50">
                  <a:latin typeface="+mn-ea"/>
                </a:rPr>
                <a:t>? </a:t>
              </a:r>
              <a:endParaRPr lang="ko-KR" altLang="en-US" sz="2500" spc="-50" dirty="0">
                <a:solidFill>
                  <a:srgbClr val="00A0FF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776" y="2878957"/>
              <a:ext cx="7931097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자연을 아껴야 합니다</a:t>
              </a:r>
              <a:r>
                <a:rPr lang="en-US" altLang="ko-KR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자연과 조화를 이루려는 마음을 지녀야 합니다</a:t>
              </a:r>
              <a:r>
                <a:rPr lang="en-US" altLang="ko-KR" sz="2500" spc="-150" dirty="0">
                  <a:solidFill>
                    <a:srgbClr val="006EE6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 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8183470" y="782103"/>
              <a:ext cx="304658" cy="261610"/>
              <a:chOff x="4395269" y="3576911"/>
              <a:chExt cx="304658" cy="261610"/>
            </a:xfrm>
          </p:grpSpPr>
          <p:sp>
            <p:nvSpPr>
              <p:cNvPr id="79" name="양쪽 모서리가 둥근 사각형 78"/>
              <p:cNvSpPr/>
              <p:nvPr/>
            </p:nvSpPr>
            <p:spPr>
              <a:xfrm>
                <a:off x="4395269" y="3576911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413519" y="3576911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548341" y="779727"/>
              <a:ext cx="304658" cy="261610"/>
              <a:chOff x="4395269" y="3568202"/>
              <a:chExt cx="304658" cy="261610"/>
            </a:xfrm>
          </p:grpSpPr>
          <p:sp>
            <p:nvSpPr>
              <p:cNvPr id="77" name="양쪽 모서리가 둥근 사각형 76"/>
              <p:cNvSpPr/>
              <p:nvPr/>
            </p:nvSpPr>
            <p:spPr>
              <a:xfrm>
                <a:off x="4395269" y="3576911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11115" y="3568202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40099" y="3256452"/>
            <a:ext cx="840067" cy="30595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402386" y="96429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315593" y="313312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18492" y="35300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962215" y="7738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24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57" y="1321914"/>
            <a:ext cx="3079471" cy="3079471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smtClean="0"/>
              <a:t>자연과 인간이 함께 살아야 하는 까닭을 정리해 보고</a:t>
            </a:r>
            <a:r>
              <a:rPr lang="en-US" altLang="ko-KR" spc="-150" smtClean="0"/>
              <a:t>, </a:t>
            </a:r>
            <a:r>
              <a:rPr lang="ko-KR" altLang="en-US" spc="-150" smtClean="0"/>
              <a:t>친구들과 이야기를 나눠 봅시다</a:t>
            </a:r>
            <a:r>
              <a:rPr lang="en-US" altLang="ko-KR" spc="-150" smtClean="0"/>
              <a:t>. </a:t>
            </a:r>
            <a:endParaRPr lang="ko-KR" altLang="en-US" spc="-15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자기 점검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/>
          </p:nvPr>
        </p:nvSpPr>
        <p:spPr>
          <a:xfrm>
            <a:off x="9353974" y="4532355"/>
            <a:ext cx="2826000" cy="232564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자연과 인간이 함께 살아야 하는 까닭 정리하기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duk_04_07_0001_301</a:t>
            </a:r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0975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[301_</a:t>
            </a:r>
            <a:r>
              <a:rPr lang="ko-KR" altLang="en-US"/>
              <a:t>생각 </a:t>
            </a:r>
            <a:r>
              <a:rPr lang="ko-KR" altLang="en-US" smtClean="0"/>
              <a:t> 탄탄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 smtClean="0"/>
              <a:t>탭</a:t>
            </a:r>
            <a:r>
              <a:rPr lang="en-US" altLang="ko-KR"/>
              <a:t>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 smtClean="0"/>
          </a:p>
          <a:p>
            <a:r>
              <a:rPr lang="ko-KR" altLang="en-US" smtClean="0"/>
              <a:t>삽화 </a:t>
            </a:r>
            <a:r>
              <a:rPr lang="en-US" altLang="ko-KR" smtClean="0"/>
              <a:t>(</a:t>
            </a:r>
            <a:r>
              <a:rPr lang="ko-KR" altLang="en-US"/>
              <a:t>지구를 중심으로 손을 잡은 아이들 </a:t>
            </a:r>
            <a:r>
              <a:rPr lang="en-US" altLang="ko-KR"/>
              <a:t>.</a:t>
            </a:r>
            <a:r>
              <a:rPr lang="en-US" altLang="ko-KR" smtClean="0"/>
              <a:t>png)</a:t>
            </a:r>
            <a:endParaRPr lang="en-US" altLang="ko-KR"/>
          </a:p>
          <a:p>
            <a:pPr>
              <a:buAutoNum type="arabicPeriod" startAt="3"/>
            </a:pPr>
            <a:r>
              <a:rPr lang="ko-KR" altLang="en-US" smtClean="0"/>
              <a:t>삽화</a:t>
            </a:r>
            <a:r>
              <a:rPr lang="en-US" altLang="ko-KR" smtClean="0"/>
              <a:t> (</a:t>
            </a:r>
            <a:r>
              <a:rPr lang="ko-KR" altLang="en-US" smtClean="0"/>
              <a:t>메모지</a:t>
            </a:r>
            <a:r>
              <a:rPr lang="en-US" altLang="ko-KR"/>
              <a:t>_</a:t>
            </a:r>
            <a:r>
              <a:rPr lang="ko-KR" altLang="en-US"/>
              <a:t>노란색</a:t>
            </a:r>
            <a:r>
              <a:rPr lang="en-US" altLang="ko-KR" smtClean="0"/>
              <a:t>1.png)</a:t>
            </a:r>
          </a:p>
          <a:p>
            <a:pPr marL="0" indent="0">
              <a:buNone/>
            </a:pPr>
            <a:r>
              <a:rPr lang="en-US" altLang="ko-KR" smtClean="0"/>
              <a:t>-  </a:t>
            </a:r>
            <a:r>
              <a:rPr lang="ko-KR" altLang="en-US" smtClean="0"/>
              <a:t>직접 쓰기 가능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4.  </a:t>
            </a:r>
            <a:r>
              <a:rPr lang="ko-KR" altLang="en-US"/>
              <a:t>예 보기 </a:t>
            </a:r>
            <a:r>
              <a:rPr lang="en-US" altLang="ko-KR"/>
              <a:t>/ 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</a:t>
            </a:r>
            <a:r>
              <a:rPr lang="ko-KR" altLang="en-US" smtClean="0"/>
              <a:t>토글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5.  Tip</a:t>
            </a:r>
            <a:r>
              <a:rPr lang="ko-KR" altLang="en-US" smtClean="0"/>
              <a:t>버튼 </a:t>
            </a:r>
            <a:r>
              <a:rPr lang="en-US" altLang="ko-KR"/>
              <a:t>: </a:t>
            </a:r>
            <a:r>
              <a:rPr lang="ko-KR" altLang="en-US"/>
              <a:t>버튼 클릭 시 </a:t>
            </a:r>
            <a:r>
              <a:rPr lang="en-US" altLang="ko-KR" smtClean="0"/>
              <a:t>Tip</a:t>
            </a:r>
            <a:r>
              <a:rPr lang="ko-KR" altLang="en-US" smtClean="0"/>
              <a:t>박스 </a:t>
            </a:r>
            <a:r>
              <a:rPr lang="ko-KR" altLang="en-US"/>
              <a:t>노출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X </a:t>
            </a:r>
            <a:r>
              <a:rPr lang="ko-KR" altLang="en-US"/>
              <a:t>클릭 시 </a:t>
            </a:r>
            <a:r>
              <a:rPr lang="ko-KR" altLang="en-US" smtClean="0"/>
              <a:t>사라짐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6.   </a:t>
            </a:r>
            <a:r>
              <a:rPr lang="ko-KR" altLang="en-US" smtClean="0"/>
              <a:t>추가 </a:t>
            </a:r>
            <a:r>
              <a:rPr lang="ko-KR" altLang="en-US"/>
              <a:t>질문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추가 질문 풀팝업 노출됨</a:t>
            </a:r>
            <a:r>
              <a:rPr lang="en-US" altLang="ko-KR" smtClean="0"/>
              <a:t>(37~38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mtClean="0"/>
              <a:t>지구를 </a:t>
            </a:r>
            <a:r>
              <a:rPr lang="ko-KR" altLang="en-US"/>
              <a:t>중심으로 손을 잡은 아이들 </a:t>
            </a:r>
            <a:r>
              <a:rPr lang="en-US" altLang="ko-KR" smtClean="0"/>
              <a:t>.png</a:t>
            </a:r>
          </a:p>
          <a:p>
            <a:r>
              <a:rPr lang="ko-KR" altLang="en-US"/>
              <a:t>메모지</a:t>
            </a:r>
            <a:r>
              <a:rPr lang="en-US" altLang="ko-KR"/>
              <a:t>_</a:t>
            </a:r>
            <a:r>
              <a:rPr lang="ko-KR" altLang="en-US"/>
              <a:t>노란색</a:t>
            </a:r>
            <a:r>
              <a:rPr lang="en-US" altLang="ko-KR"/>
              <a:t>1.png</a:t>
            </a:r>
          </a:p>
          <a:p>
            <a:endParaRPr lang="en-US" altLang="ko-KR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4" b="20000"/>
          <a:stretch/>
        </p:blipFill>
        <p:spPr>
          <a:xfrm>
            <a:off x="2799362" y="1592378"/>
            <a:ext cx="6126691" cy="307334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288911" y="1284011"/>
            <a:ext cx="1406624" cy="346990"/>
            <a:chOff x="1930587" y="3288931"/>
            <a:chExt cx="1406624" cy="346990"/>
          </a:xfrm>
        </p:grpSpPr>
        <p:sp>
          <p:nvSpPr>
            <p:cNvPr id="28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3094914" y="1784485"/>
            <a:ext cx="5709221" cy="2357767"/>
          </a:xfrm>
          <a:prstGeom prst="roundRect">
            <a:avLst>
              <a:gd name="adj" fmla="val 10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500" spc="-150" dirty="0">
              <a:solidFill>
                <a:srgbClr val="007DD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33955" y="1800906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24787" y="1853682"/>
            <a:ext cx="5649473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just" latinLnBrk="0"/>
            <a:r>
              <a:rPr lang="ko-KR" altLang="en-US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자연 속에서 살아가면서 자연을 이용합니다</a:t>
            </a:r>
            <a:r>
              <a:rPr lang="en-US" altLang="ko-KR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자연이 망가지면 그 속에 살고 있는 인간도 살기 어려워질 것입니다</a:t>
            </a:r>
            <a:r>
              <a:rPr lang="en-US" altLang="ko-KR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인간에게 다가오는 여러 환경 문제는 자연과 함께 살아가야 하는 관계임을 이해하는 것에서부터 풀어갈 수 있을 것입니다</a:t>
            </a:r>
            <a:r>
              <a:rPr lang="en-US" altLang="ko-KR" sz="2500" spc="-3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34" y="4573380"/>
            <a:ext cx="997200" cy="31358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34" y="5020286"/>
            <a:ext cx="997200" cy="31358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4" y="1194104"/>
            <a:ext cx="750030" cy="55647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49649" y="5333871"/>
            <a:ext cx="4104325" cy="2002039"/>
            <a:chOff x="6365475" y="2279387"/>
            <a:chExt cx="4104325" cy="2002039"/>
          </a:xfrm>
        </p:grpSpPr>
        <p:grpSp>
          <p:nvGrpSpPr>
            <p:cNvPr id="38" name="그룹 37"/>
            <p:cNvGrpSpPr/>
            <p:nvPr/>
          </p:nvGrpSpPr>
          <p:grpSpPr>
            <a:xfrm>
              <a:off x="6365475" y="2279387"/>
              <a:ext cx="4104325" cy="2002039"/>
              <a:chOff x="9101267" y="2823846"/>
              <a:chExt cx="3801748" cy="2002039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9101267" y="2868398"/>
                <a:ext cx="3801746" cy="1957487"/>
                <a:chOff x="4964907" y="6091378"/>
                <a:chExt cx="3801746" cy="1957487"/>
              </a:xfrm>
            </p:grpSpPr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4964907" y="6191112"/>
                  <a:ext cx="3801746" cy="1857753"/>
                </a:xfrm>
                <a:prstGeom prst="roundRect">
                  <a:avLst>
                    <a:gd name="adj" fmla="val 899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생물 다양성이 우리를 지켜 주는 다섯 가지 방식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342900" indent="-342900" algn="just">
                    <a:buAutoNum type="arabicPeriod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자연은 우리에게 필요한 것을 제공합니다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342900" indent="-342900" algn="just">
                    <a:buAutoNum type="arabicPeriod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자연은 우리를 보호해 줍니다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342900" indent="-342900" algn="just">
                    <a:buAutoNum type="arabicPeriod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자연은 무기 원소를 순환하게 합니다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342900" indent="-342900" algn="just">
                    <a:buAutoNum type="arabicPeriod"/>
                    <a:defRPr/>
                  </a:pPr>
                  <a:r>
                    <a:rPr lang="ko-KR" altLang="en-US" sz="16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자연은 우리의 정신을 풍요롭게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합니다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342900" indent="-342900" algn="just">
                    <a:buAutoNum type="arabicPeriod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자연은 미래의 문제를 해결할 수 있습니다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타원 29"/>
          <p:cNvSpPr/>
          <p:nvPr/>
        </p:nvSpPr>
        <p:spPr>
          <a:xfrm>
            <a:off x="565102" y="146159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707782" y="159119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906234" y="438410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108582" y="8876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017633" y="160200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153542" y="122372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73190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smtClean="0"/>
              <a:t>자연과 인간이 함께 살아야 하는 까닭을 정리해 보고</a:t>
            </a:r>
            <a:r>
              <a:rPr lang="en-US" altLang="ko-KR" spc="-150" smtClean="0"/>
              <a:t>, </a:t>
            </a:r>
            <a:r>
              <a:rPr lang="ko-KR" altLang="en-US" spc="-150" smtClean="0"/>
              <a:t>친구들과 이야기를 나눠 봅시다</a:t>
            </a:r>
            <a:r>
              <a:rPr lang="en-US" altLang="ko-KR" spc="-150" smtClean="0"/>
              <a:t>. </a:t>
            </a:r>
            <a:endParaRPr lang="ko-KR" altLang="en-US" spc="-15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 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자연과 인간이 함께 살아야 하는 까닭 정리하기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duk_04_07_0001_301</a:t>
            </a:r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pc="0" smtClean="0">
                <a:solidFill>
                  <a:schemeClr val="tx1"/>
                </a:solidFill>
              </a:rPr>
              <a:t>[301_</a:t>
            </a:r>
            <a:r>
              <a:rPr lang="ko-KR" altLang="en-US" spc="0" smtClean="0">
                <a:solidFill>
                  <a:schemeClr val="tx1"/>
                </a:solidFill>
              </a:rPr>
              <a:t>생각 탄탄</a:t>
            </a:r>
            <a:r>
              <a:rPr lang="en-US" altLang="ko-KR" smtClean="0"/>
              <a:t>_</a:t>
            </a:r>
            <a:r>
              <a:rPr lang="ko-KR" altLang="en-US"/>
              <a:t>활동</a:t>
            </a:r>
            <a:r>
              <a:rPr lang="en-US" altLang="ko-KR" spc="0">
                <a:solidFill>
                  <a:schemeClr val="tx1"/>
                </a:solidFill>
              </a:rPr>
              <a:t>_</a:t>
            </a:r>
            <a:r>
              <a:rPr lang="ko-KR" altLang="en-US" spc="0">
                <a:solidFill>
                  <a:srgbClr val="FF6600"/>
                </a:solidFill>
              </a:rPr>
              <a:t>추가 </a:t>
            </a:r>
            <a:r>
              <a:rPr lang="ko-KR" altLang="en-US" spc="0" smtClean="0">
                <a:solidFill>
                  <a:srgbClr val="FF6600"/>
                </a:solidFill>
              </a:rPr>
              <a:t>질문</a:t>
            </a:r>
            <a:r>
              <a:rPr lang="en-US" altLang="ko-KR" spc="0">
                <a:solidFill>
                  <a:srgbClr val="FF6600"/>
                </a:solidFill>
              </a:rPr>
              <a:t> </a:t>
            </a:r>
            <a:r>
              <a:rPr lang="ko-KR" altLang="en-US" spc="0" smtClean="0">
                <a:solidFill>
                  <a:srgbClr val="FF6600"/>
                </a:solidFill>
              </a:rPr>
              <a:t>풀팝업</a:t>
            </a:r>
            <a:r>
              <a:rPr lang="en-US" altLang="ko-KR" spc="0" smtClean="0">
                <a:solidFill>
                  <a:srgbClr val="FF6600"/>
                </a:solidFill>
              </a:rPr>
              <a:t>_</a:t>
            </a:r>
            <a:r>
              <a:rPr lang="ko-KR" altLang="en-US" spc="0" smtClean="0">
                <a:solidFill>
                  <a:srgbClr val="FF6600"/>
                </a:solidFill>
              </a:rPr>
              <a:t>탭</a:t>
            </a:r>
            <a:r>
              <a:rPr lang="en-US" altLang="ko-KR" spc="0" smtClean="0">
                <a:solidFill>
                  <a:srgbClr val="FF6600"/>
                </a:solidFill>
              </a:rPr>
              <a:t>1</a:t>
            </a:r>
            <a:r>
              <a:rPr lang="en-US" altLang="ko-KR" spc="0">
                <a:solidFill>
                  <a:schemeClr val="tx1"/>
                </a:solidFill>
              </a:rPr>
              <a:t>]</a:t>
            </a:r>
          </a:p>
          <a:p>
            <a:r>
              <a:rPr lang="ko-KR" altLang="en-US" smtClean="0"/>
              <a:t>풀팝업 타이틀</a:t>
            </a:r>
            <a:endParaRPr lang="en-US" altLang="ko-KR" smtClean="0"/>
          </a:p>
          <a:p>
            <a:r>
              <a:rPr lang="ko-KR" altLang="en-US" smtClean="0"/>
              <a:t>탭</a:t>
            </a:r>
            <a:r>
              <a:rPr lang="en-US" altLang="ko-KR"/>
              <a:t> </a:t>
            </a:r>
            <a:r>
              <a:rPr lang="en-US" altLang="ko-KR" smtClean="0"/>
              <a:t>2</a:t>
            </a:r>
            <a:r>
              <a:rPr lang="ko-KR" altLang="en-US" smtClean="0"/>
              <a:t>개 </a:t>
            </a:r>
            <a:endParaRPr lang="en-US" altLang="ko-KR" smtClean="0"/>
          </a:p>
          <a:p>
            <a:r>
              <a:rPr lang="ko-KR" altLang="en-US" smtClean="0"/>
              <a:t>질문</a:t>
            </a:r>
            <a:r>
              <a:rPr lang="en-US" altLang="ko-KR" smtClean="0"/>
              <a:t>+</a:t>
            </a:r>
            <a:r>
              <a:rPr lang="ko-KR" altLang="en-US" smtClean="0"/>
              <a:t>답 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</a:t>
            </a:r>
            <a:r>
              <a:rPr lang="en-US" altLang="ko-KR" smtClean="0"/>
              <a:t>.   X</a:t>
            </a:r>
            <a:r>
              <a:rPr lang="ko-KR" altLang="en-US"/>
              <a:t>버튼 클릭 시 이전 화면으로 이동</a:t>
            </a:r>
            <a:r>
              <a:rPr lang="en-US" altLang="ko-KR" smtClean="0"/>
              <a:t>(36</a:t>
            </a:r>
            <a:r>
              <a:rPr lang="ko-KR" altLang="en-US" smtClean="0"/>
              <a:t>페이지 </a:t>
            </a:r>
            <a:r>
              <a:rPr lang="en-US" altLang="ko-KR" smtClean="0"/>
              <a:t>)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7801724" y="1285198"/>
            <a:ext cx="1406624" cy="346990"/>
            <a:chOff x="1930587" y="3288931"/>
            <a:chExt cx="1406624" cy="346990"/>
          </a:xfrm>
        </p:grpSpPr>
        <p:sp>
          <p:nvSpPr>
            <p:cNvPr id="28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3094914" y="1784485"/>
            <a:ext cx="5709221" cy="2357767"/>
          </a:xfrm>
          <a:prstGeom prst="roundRect">
            <a:avLst>
              <a:gd name="adj" fmla="val 10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500" spc="-150" dirty="0">
              <a:solidFill>
                <a:srgbClr val="007DD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897996" y="81974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233004" y="55552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23998" y="304180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13611" y="22318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79795" y="16287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3849" y="208476"/>
            <a:ext cx="9353974" cy="4782150"/>
            <a:chOff x="86662" y="1298043"/>
            <a:chExt cx="9353974" cy="4782150"/>
          </a:xfrm>
        </p:grpSpPr>
        <p:sp>
          <p:nvSpPr>
            <p:cNvPr id="59" name="직사각형 58"/>
            <p:cNvSpPr/>
            <p:nvPr/>
          </p:nvSpPr>
          <p:spPr>
            <a:xfrm>
              <a:off x="86662" y="1317382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892" y="1298043"/>
              <a:ext cx="476281" cy="47609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62616" y="988125"/>
            <a:ext cx="10249807" cy="4960318"/>
            <a:chOff x="332418" y="788248"/>
            <a:chExt cx="10249807" cy="496031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35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13776" y="1497045"/>
              <a:ext cx="7931097" cy="4962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‘</a:t>
              </a: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자연이 인간에게 주는 것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’</a:t>
              </a:r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은 무엇일까요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09393" y="5486956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8188741" y="789993"/>
              <a:ext cx="304658" cy="261610"/>
              <a:chOff x="4035669" y="3578468"/>
              <a:chExt cx="304658" cy="261610"/>
            </a:xfrm>
          </p:grpSpPr>
          <p:sp>
            <p:nvSpPr>
              <p:cNvPr id="43" name="양쪽 모서리가 둥근 사각형 42"/>
              <p:cNvSpPr/>
              <p:nvPr/>
            </p:nvSpPr>
            <p:spPr>
              <a:xfrm>
                <a:off x="4035669" y="3578468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B05B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057927" y="3578468"/>
                <a:ext cx="2648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542373" y="788248"/>
              <a:ext cx="304658" cy="261610"/>
              <a:chOff x="4035669" y="3578468"/>
              <a:chExt cx="304658" cy="261610"/>
            </a:xfrm>
          </p:grpSpPr>
          <p:sp>
            <p:nvSpPr>
              <p:cNvPr id="41" name="양쪽 모서리가 둥근 사각형 40"/>
              <p:cNvSpPr/>
              <p:nvPr/>
            </p:nvSpPr>
            <p:spPr>
              <a:xfrm>
                <a:off x="4035669" y="3578468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53919" y="3578468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774458" y="3291275"/>
            <a:ext cx="8065191" cy="4717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살아갈 장소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깨끗한 공기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마시고 쓸 물입니다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en-US" altLang="ko-KR" sz="2500" spc="-15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1671" y="3373277"/>
            <a:ext cx="840067" cy="30595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165951" y="352782"/>
            <a:ext cx="5226743" cy="495686"/>
            <a:chOff x="2145174" y="796814"/>
            <a:chExt cx="1963746" cy="324196"/>
          </a:xfrm>
        </p:grpSpPr>
        <p:grpSp>
          <p:nvGrpSpPr>
            <p:cNvPr id="49" name="그룹 48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50" name="직사각형 49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자연과 인간이 상호 보완하는 모습 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61" name="타원 60"/>
          <p:cNvSpPr/>
          <p:nvPr/>
        </p:nvSpPr>
        <p:spPr>
          <a:xfrm>
            <a:off x="7923146" y="91367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85404" y="70792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766011" y="37558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32195" y="17811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016346" y="332721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08163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smtClean="0"/>
              <a:t>자연과 인간이 함께 살아야 하는 까닭을 정리해 보고</a:t>
            </a:r>
            <a:r>
              <a:rPr lang="en-US" altLang="ko-KR" spc="-150" smtClean="0"/>
              <a:t>, </a:t>
            </a:r>
            <a:r>
              <a:rPr lang="ko-KR" altLang="en-US" spc="-150" smtClean="0"/>
              <a:t>친구들과 이야기를 나눠 봅시다</a:t>
            </a:r>
            <a:r>
              <a:rPr lang="en-US" altLang="ko-KR" spc="-150" smtClean="0"/>
              <a:t>. </a:t>
            </a:r>
            <a:endParaRPr lang="ko-KR" altLang="en-US" spc="-15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6600"/>
                </a:solidFill>
              </a:rPr>
              <a:t>활동</a:t>
            </a:r>
            <a:r>
              <a:rPr lang="en-US" altLang="ko-KR" smtClean="0"/>
              <a:t>/ </a:t>
            </a:r>
            <a:r>
              <a:rPr lang="ko-KR" altLang="en-US" smtClean="0"/>
              <a:t>자기 점검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자연과 인간이 함께 살아야 하는 까닭 정리하기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duk_04_07_0001_301</a:t>
            </a:r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pc="0" smtClean="0">
                <a:solidFill>
                  <a:schemeClr val="tx1"/>
                </a:solidFill>
              </a:rPr>
              <a:t>[301_</a:t>
            </a:r>
            <a:r>
              <a:rPr lang="ko-KR" altLang="en-US" spc="0" smtClean="0">
                <a:solidFill>
                  <a:schemeClr val="tx1"/>
                </a:solidFill>
              </a:rPr>
              <a:t>생각 탄탄</a:t>
            </a:r>
            <a:r>
              <a:rPr lang="en-US" altLang="ko-KR" smtClean="0"/>
              <a:t>_</a:t>
            </a:r>
            <a:r>
              <a:rPr lang="ko-KR" altLang="en-US"/>
              <a:t>활동</a:t>
            </a:r>
            <a:r>
              <a:rPr lang="en-US" altLang="ko-KR" spc="0">
                <a:solidFill>
                  <a:schemeClr val="tx1"/>
                </a:solidFill>
              </a:rPr>
              <a:t>_</a:t>
            </a:r>
            <a:r>
              <a:rPr lang="ko-KR" altLang="en-US" spc="0">
                <a:solidFill>
                  <a:srgbClr val="FF6600"/>
                </a:solidFill>
              </a:rPr>
              <a:t>추가 </a:t>
            </a:r>
            <a:r>
              <a:rPr lang="ko-KR" altLang="en-US" spc="0" smtClean="0">
                <a:solidFill>
                  <a:srgbClr val="FF6600"/>
                </a:solidFill>
              </a:rPr>
              <a:t>질문</a:t>
            </a:r>
            <a:r>
              <a:rPr lang="en-US" altLang="ko-KR" spc="0">
                <a:solidFill>
                  <a:srgbClr val="FF6600"/>
                </a:solidFill>
              </a:rPr>
              <a:t> </a:t>
            </a:r>
            <a:r>
              <a:rPr lang="ko-KR" altLang="en-US" spc="0" smtClean="0">
                <a:solidFill>
                  <a:srgbClr val="FF6600"/>
                </a:solidFill>
              </a:rPr>
              <a:t>풀팝업</a:t>
            </a:r>
            <a:r>
              <a:rPr lang="en-US" altLang="ko-KR" spc="0" smtClean="0">
                <a:solidFill>
                  <a:srgbClr val="FF6600"/>
                </a:solidFill>
              </a:rPr>
              <a:t>_</a:t>
            </a:r>
            <a:r>
              <a:rPr lang="ko-KR" altLang="en-US" spc="0" smtClean="0">
                <a:solidFill>
                  <a:srgbClr val="FF6600"/>
                </a:solidFill>
              </a:rPr>
              <a:t>탭</a:t>
            </a:r>
            <a:r>
              <a:rPr lang="en-US" altLang="ko-KR" spc="0" smtClean="0">
                <a:solidFill>
                  <a:srgbClr val="FF6600"/>
                </a:solidFill>
              </a:rPr>
              <a:t>2</a:t>
            </a:r>
            <a:r>
              <a:rPr lang="en-US" altLang="ko-KR" spc="0" smtClean="0">
                <a:solidFill>
                  <a:schemeClr val="tx1"/>
                </a:solidFill>
              </a:rPr>
              <a:t>]</a:t>
            </a:r>
            <a:endParaRPr lang="en-US" altLang="ko-KR" spc="0">
              <a:solidFill>
                <a:schemeClr val="tx1"/>
              </a:solidFill>
            </a:endParaRPr>
          </a:p>
          <a:p>
            <a:r>
              <a:rPr lang="ko-KR" altLang="en-US" smtClean="0"/>
              <a:t>풀팝업 타이틀</a:t>
            </a:r>
            <a:endParaRPr lang="en-US" altLang="ko-KR" smtClean="0"/>
          </a:p>
          <a:p>
            <a:r>
              <a:rPr lang="ko-KR" altLang="en-US" smtClean="0"/>
              <a:t>탭</a:t>
            </a:r>
            <a:r>
              <a:rPr lang="en-US" altLang="ko-KR"/>
              <a:t> </a:t>
            </a:r>
            <a:r>
              <a:rPr lang="en-US" altLang="ko-KR" smtClean="0"/>
              <a:t>2</a:t>
            </a:r>
            <a:r>
              <a:rPr lang="ko-KR" altLang="en-US" smtClean="0"/>
              <a:t>개 </a:t>
            </a:r>
            <a:endParaRPr lang="en-US" altLang="ko-KR" smtClean="0"/>
          </a:p>
          <a:p>
            <a:r>
              <a:rPr lang="ko-KR" altLang="en-US" smtClean="0"/>
              <a:t>질문</a:t>
            </a:r>
            <a:r>
              <a:rPr lang="en-US" altLang="ko-KR" smtClean="0"/>
              <a:t>+</a:t>
            </a:r>
            <a:r>
              <a:rPr lang="ko-KR" altLang="en-US" smtClean="0"/>
              <a:t>답 </a:t>
            </a:r>
            <a:endParaRPr lang="en-US" altLang="ko-KR"/>
          </a:p>
          <a:p>
            <a:r>
              <a:rPr lang="ko-KR" altLang="en-US"/>
              <a:t>예 보기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 예문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재클릭 시 예 보기 버튼으로 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</a:t>
            </a:r>
            <a:r>
              <a:rPr lang="en-US" altLang="ko-KR" smtClean="0"/>
              <a:t>.   X</a:t>
            </a:r>
            <a:r>
              <a:rPr lang="ko-KR" altLang="en-US"/>
              <a:t>버튼 클릭 시 이전 화면으로 이동</a:t>
            </a:r>
            <a:r>
              <a:rPr lang="en-US" altLang="ko-KR" smtClean="0"/>
              <a:t>(36</a:t>
            </a:r>
            <a:r>
              <a:rPr lang="ko-KR" altLang="en-US" smtClean="0"/>
              <a:t>페이지 </a:t>
            </a:r>
            <a:r>
              <a:rPr lang="en-US" altLang="ko-KR" smtClean="0"/>
              <a:t>)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7801724" y="1285198"/>
            <a:ext cx="1406624" cy="346990"/>
            <a:chOff x="1930587" y="3288931"/>
            <a:chExt cx="1406624" cy="346990"/>
          </a:xfrm>
        </p:grpSpPr>
        <p:sp>
          <p:nvSpPr>
            <p:cNvPr id="28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질문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3094914" y="1784485"/>
            <a:ext cx="5709221" cy="2357767"/>
          </a:xfrm>
          <a:prstGeom prst="roundRect">
            <a:avLst>
              <a:gd name="adj" fmla="val 10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500" spc="-150" dirty="0">
              <a:solidFill>
                <a:srgbClr val="007DD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897996" y="81974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233004" y="55552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23998" y="304180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13611" y="22318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79795" y="16287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3849" y="208476"/>
            <a:ext cx="9353974" cy="4782150"/>
            <a:chOff x="86662" y="1298043"/>
            <a:chExt cx="9353974" cy="4782150"/>
          </a:xfrm>
        </p:grpSpPr>
        <p:sp>
          <p:nvSpPr>
            <p:cNvPr id="59" name="직사각형 58"/>
            <p:cNvSpPr/>
            <p:nvPr/>
          </p:nvSpPr>
          <p:spPr>
            <a:xfrm>
              <a:off x="86662" y="1317382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892" y="1298043"/>
              <a:ext cx="476281" cy="47609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62616" y="983279"/>
            <a:ext cx="10249807" cy="4965164"/>
            <a:chOff x="332418" y="783402"/>
            <a:chExt cx="10249807" cy="496516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09396" y="1035107"/>
              <a:ext cx="8512157" cy="3360435"/>
            </a:xfrm>
            <a:prstGeom prst="roundRect">
              <a:avLst>
                <a:gd name="adj" fmla="val 5326"/>
              </a:avLst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1166136"/>
              <a:ext cx="7931096" cy="108363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0"/>
            <a:stretch/>
          </p:blipFill>
          <p:spPr>
            <a:xfrm>
              <a:off x="336314" y="1100244"/>
              <a:ext cx="650545" cy="452752"/>
            </a:xfrm>
            <a:prstGeom prst="rect">
              <a:avLst/>
            </a:prstGeom>
          </p:spPr>
        </p:pic>
        <p:sp>
          <p:nvSpPr>
            <p:cNvPr id="35" name="사각형: 둥근 모서리 9">
              <a:extLst>
                <a:ext uri="{FF2B5EF4-FFF2-40B4-BE49-F238E27FC236}">
                  <a16:creationId xmlns:a16="http://schemas.microsoft.com/office/drawing/2014/main" id="{AD7D0D31-466F-4E3C-8216-F5B16DEF6BFB}"/>
                </a:ext>
              </a:extLst>
            </p:cNvPr>
            <p:cNvSpPr/>
            <p:nvPr/>
          </p:nvSpPr>
          <p:spPr>
            <a:xfrm>
              <a:off x="813777" y="2406714"/>
              <a:ext cx="7931096" cy="1842914"/>
            </a:xfrm>
            <a:prstGeom prst="roundRect">
              <a:avLst>
                <a:gd name="adj" fmla="val 98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spc="-150" dirty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84"/>
            <a:stretch/>
          </p:blipFill>
          <p:spPr>
            <a:xfrm>
              <a:off x="332418" y="2355503"/>
              <a:ext cx="658338" cy="58359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0309393" y="5486956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8188741" y="789993"/>
              <a:ext cx="304658" cy="261610"/>
              <a:chOff x="4035669" y="3578468"/>
              <a:chExt cx="304658" cy="261610"/>
            </a:xfrm>
          </p:grpSpPr>
          <p:sp>
            <p:nvSpPr>
              <p:cNvPr id="43" name="양쪽 모서리가 둥근 사각형 42"/>
              <p:cNvSpPr/>
              <p:nvPr/>
            </p:nvSpPr>
            <p:spPr>
              <a:xfrm>
                <a:off x="4035669" y="3578468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DEC0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B05B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057927" y="3578468"/>
                <a:ext cx="2648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1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542373" y="783402"/>
              <a:ext cx="304658" cy="261610"/>
              <a:chOff x="4035669" y="3573622"/>
              <a:chExt cx="304658" cy="261610"/>
            </a:xfrm>
          </p:grpSpPr>
          <p:sp>
            <p:nvSpPr>
              <p:cNvPr id="41" name="양쪽 모서리가 둥근 사각형 40"/>
              <p:cNvSpPr/>
              <p:nvPr/>
            </p:nvSpPr>
            <p:spPr>
              <a:xfrm>
                <a:off x="4035669" y="3578468"/>
                <a:ext cx="304658" cy="2367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3B05B"/>
              </a:solidFill>
              <a:ln>
                <a:solidFill>
                  <a:srgbClr val="F3D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53909" y="3573622"/>
                <a:ext cx="2728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</a:t>
                </a:r>
                <a:endParaRPr lang="ko-KR" altLang="en-US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2165951" y="352782"/>
            <a:ext cx="5226743" cy="495686"/>
            <a:chOff x="2145174" y="796814"/>
            <a:chExt cx="1963746" cy="324196"/>
          </a:xfrm>
        </p:grpSpPr>
        <p:grpSp>
          <p:nvGrpSpPr>
            <p:cNvPr id="49" name="그룹 48"/>
            <p:cNvGrpSpPr/>
            <p:nvPr/>
          </p:nvGrpSpPr>
          <p:grpSpPr>
            <a:xfrm>
              <a:off x="2145174" y="796814"/>
              <a:ext cx="1963746" cy="324196"/>
              <a:chOff x="2114549" y="792163"/>
              <a:chExt cx="1963746" cy="32419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4549" y="792163"/>
                <a:ext cx="247650" cy="324196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645" y="792163"/>
                <a:ext cx="247650" cy="324196"/>
              </a:xfrm>
              <a:prstGeom prst="rect">
                <a:avLst/>
              </a:prstGeom>
            </p:spPr>
          </p:pic>
        </p:grpSp>
        <p:sp>
          <p:nvSpPr>
            <p:cNvPr id="50" name="직사각형 49"/>
            <p:cNvSpPr/>
            <p:nvPr/>
          </p:nvSpPr>
          <p:spPr>
            <a:xfrm>
              <a:off x="2390328" y="796880"/>
              <a:ext cx="1475229" cy="3241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200" spc="-15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자연과 인간이 상호 보완하는 모습 </a:t>
              </a:r>
              <a:endParaRPr lang="ko-KR" altLang="en-US" sz="22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61" name="타원 60"/>
          <p:cNvSpPr/>
          <p:nvPr/>
        </p:nvSpPr>
        <p:spPr>
          <a:xfrm>
            <a:off x="7923146" y="91367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85404" y="70792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766011" y="37558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32195" y="178111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2962" y="2940685"/>
            <a:ext cx="8065191" cy="13042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에너지를 아껴서 탄소 배출을 줄이고 나무를 심고 가꿉니다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쓰레기를 함부로 버리지 않습니다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342900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물을 아껴 쓰고 깨끗하게 보존합니다</a:t>
            </a:r>
            <a:r>
              <a:rPr lang="en-US" altLang="ko-KR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endParaRPr lang="en-US" altLang="ko-KR" sz="2500" spc="-150" dirty="0" smtClean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61671" y="3373277"/>
            <a:ext cx="840067" cy="305950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079323" y="334174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2865" y="1705508"/>
            <a:ext cx="7931097" cy="4717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altLang="ko-KR" sz="2500" spc="-15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sz="2500" spc="-15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인간이 자연을 보호하는 모습</a:t>
            </a:r>
            <a:r>
              <a:rPr lang="en-US" altLang="ko-KR" sz="2500" spc="-15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2500" spc="-15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은 무엇일까요</a:t>
            </a:r>
            <a:r>
              <a:rPr lang="en-US" altLang="ko-KR" sz="2500" spc="-15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en-US" altLang="ko-KR" sz="2500" spc="-15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7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배운 내용을 되돌아보며 자기 점검을 해 봅시다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활동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FF6600"/>
                </a:solidFill>
              </a:rPr>
              <a:t>자기 점검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자연과 인간이 함께 살아야 하는 까닭 정리하기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duk_04_07_0001_301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[301_</a:t>
            </a:r>
            <a:r>
              <a:rPr lang="ko-KR" altLang="en-US" smtClean="0">
                <a:solidFill>
                  <a:srgbClr val="FF6600"/>
                </a:solidFill>
              </a:rPr>
              <a:t>자기 점검</a:t>
            </a:r>
            <a:r>
              <a:rPr lang="en-US" altLang="ko-KR" smtClean="0"/>
              <a:t>]</a:t>
            </a:r>
            <a:endParaRPr lang="en-US" altLang="ko-KR"/>
          </a:p>
          <a:p>
            <a:r>
              <a:rPr lang="ko-KR" altLang="en-US" smtClean="0"/>
              <a:t>탭</a:t>
            </a:r>
            <a:r>
              <a:rPr lang="en-US" altLang="ko-KR"/>
              <a:t> </a:t>
            </a:r>
            <a:r>
              <a:rPr lang="en-US" altLang="ko-KR" smtClean="0"/>
              <a:t>2 </a:t>
            </a:r>
            <a:r>
              <a:rPr lang="ko-KR" altLang="en-US" smtClean="0"/>
              <a:t>개 구성 </a:t>
            </a:r>
            <a:endParaRPr lang="en-US" altLang="ko-KR" smtClean="0"/>
          </a:p>
          <a:p>
            <a:r>
              <a:rPr lang="ko-KR" altLang="en-US" smtClean="0"/>
              <a:t>지시문 </a:t>
            </a:r>
            <a:r>
              <a:rPr lang="en-US" altLang="ko-KR" smtClean="0"/>
              <a:t>bold: </a:t>
            </a:r>
            <a:r>
              <a:rPr lang="ko-KR" altLang="en-US" smtClean="0"/>
              <a:t>얼굴</a:t>
            </a:r>
            <a:r>
              <a:rPr lang="en-US" altLang="ko-KR" smtClean="0"/>
              <a:t>, </a:t>
            </a:r>
            <a:r>
              <a:rPr lang="ko-KR" altLang="en-US" smtClean="0"/>
              <a:t>클릭</a:t>
            </a:r>
            <a:endParaRPr lang="en-US" altLang="ko-KR" smtClean="0"/>
          </a:p>
          <a:p>
            <a:r>
              <a:rPr lang="ko-KR" altLang="en-US" smtClean="0"/>
              <a:t>표 형태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표 안에 각 텍스트</a:t>
            </a:r>
            <a:r>
              <a:rPr lang="en-US" altLang="ko-KR" smtClean="0"/>
              <a:t>+</a:t>
            </a:r>
            <a:r>
              <a:rPr lang="ko-KR" altLang="en-US" smtClean="0"/>
              <a:t>얼굴 버튼 추가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얼굴 버튼 클릭 시 노란색으로 별색 효과</a:t>
            </a:r>
            <a:r>
              <a:rPr lang="en-US" altLang="ko-KR" smtClean="0"/>
              <a:t>(</a:t>
            </a:r>
            <a:r>
              <a:rPr lang="ko-KR" altLang="en-US" smtClean="0"/>
              <a:t>각 행당 마지막으로 클릭한 한 개만 표시됨</a:t>
            </a:r>
            <a:r>
              <a:rPr lang="en-US" altLang="ko-KR" smtClean="0"/>
              <a:t>)</a:t>
            </a:r>
          </a:p>
          <a:p>
            <a:pPr marL="0" indent="0">
              <a:buNone/>
            </a:pPr>
            <a:r>
              <a:rPr lang="en-US" altLang="ko-KR" smtClean="0"/>
              <a:t>4. </a:t>
            </a:r>
            <a:r>
              <a:rPr lang="ko-KR" altLang="en-US"/>
              <a:t>범례 </a:t>
            </a:r>
            <a:r>
              <a:rPr lang="en-US" altLang="ko-KR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표 </a:t>
            </a:r>
            <a:r>
              <a:rPr lang="ko-KR" altLang="en-US"/>
              <a:t>왼쪽  하단에 위치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5</a:t>
            </a:r>
            <a:r>
              <a:rPr lang="en-US" altLang="ko-KR" smtClean="0"/>
              <a:t>. </a:t>
            </a:r>
            <a:r>
              <a:rPr lang="ko-KR" altLang="en-US"/>
              <a:t>핵심 정리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핵심 정리 풀팝업 노출</a:t>
            </a:r>
            <a:r>
              <a:rPr lang="en-US" altLang="ko-KR" smtClean="0"/>
              <a:t>(40</a:t>
            </a:r>
            <a:r>
              <a:rPr lang="ko-KR" altLang="en-US" smtClean="0"/>
              <a:t>페이지 </a:t>
            </a:r>
            <a:r>
              <a:rPr lang="ko-KR" altLang="en-US"/>
              <a:t>참고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29381" y="1853647"/>
            <a:ext cx="8604181" cy="973564"/>
            <a:chOff x="304425" y="2488140"/>
            <a:chExt cx="8604181" cy="97356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04425" y="2488140"/>
              <a:ext cx="8604181" cy="973564"/>
            </a:xfrm>
            <a:prstGeom prst="round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6465" y="2543344"/>
              <a:ext cx="6265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인간이 자연을 바라보는 관점에는</a:t>
              </a:r>
              <a:endPara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r>
                <a:rPr lang="ko-KR" altLang="en-US" sz="2500" spc="-15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어떤 것이 있는지 알고 있나요</a:t>
              </a:r>
              <a:r>
                <a:rPr lang="en-US" altLang="ko-KR" sz="2500" spc="-15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890325" y="2686172"/>
              <a:ext cx="588305" cy="588056"/>
              <a:chOff x="6581679" y="2695158"/>
              <a:chExt cx="588305" cy="588056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6586001" y="2695158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39" b="100000" l="10000" r="100000">
                            <a14:foregroundMark x1="31250" y1="22892" x2="66250" y2="734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81679" y="2737381"/>
                <a:ext cx="526104" cy="545833"/>
              </a:xfrm>
              <a:prstGeom prst="rect">
                <a:avLst/>
              </a:prstGeom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7576850" y="2680923"/>
              <a:ext cx="583983" cy="586617"/>
              <a:chOff x="7576850" y="2680923"/>
              <a:chExt cx="583983" cy="586617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7576850" y="2680923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backgroundMark x1="8696" y1="73333" x2="21739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86302" y="2747145"/>
                <a:ext cx="531676" cy="520119"/>
              </a:xfrm>
              <a:prstGeom prst="rect">
                <a:avLst/>
              </a:prstGeom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8259053" y="2685517"/>
              <a:ext cx="583983" cy="636859"/>
              <a:chOff x="8259053" y="2685517"/>
              <a:chExt cx="583983" cy="636859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8259053" y="2685517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59053" y="2698038"/>
                <a:ext cx="566529" cy="624338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/>
          <p:cNvGrpSpPr/>
          <p:nvPr/>
        </p:nvGrpSpPr>
        <p:grpSpPr>
          <a:xfrm>
            <a:off x="329381" y="3000510"/>
            <a:ext cx="8604181" cy="682626"/>
            <a:chOff x="296416" y="1865240"/>
            <a:chExt cx="8604181" cy="682626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296416" y="1865240"/>
              <a:ext cx="8604181" cy="682626"/>
            </a:xfrm>
            <a:prstGeom prst="round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7874" y="1956304"/>
              <a:ext cx="6265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자연과 인간이 함께 살아야 하는 까닭을 이해했나요</a:t>
              </a:r>
              <a:r>
                <a:rPr lang="en-US" altLang="ko-KR" sz="2500" spc="-15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854132" y="1906772"/>
              <a:ext cx="583983" cy="586617"/>
              <a:chOff x="6545486" y="1915758"/>
              <a:chExt cx="583983" cy="586617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6545486" y="1915758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39" b="100000" l="10000" r="100000">
                            <a14:foregroundMark x1="31250" y1="22892" x2="66250" y2="734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69686" y="1942354"/>
                <a:ext cx="526104" cy="545833"/>
              </a:xfrm>
              <a:prstGeom prst="rect">
                <a:avLst/>
              </a:prstGeom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7536335" y="1901523"/>
              <a:ext cx="583983" cy="586617"/>
              <a:chOff x="7536335" y="1901523"/>
              <a:chExt cx="583983" cy="58661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7536335" y="1901523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backgroundMark x1="8696" y1="73333" x2="21739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4309" y="1952118"/>
                <a:ext cx="531676" cy="520119"/>
              </a:xfrm>
              <a:prstGeom prst="rect">
                <a:avLst/>
              </a:prstGeom>
            </p:spPr>
          </p:pic>
        </p:grpSp>
        <p:grpSp>
          <p:nvGrpSpPr>
            <p:cNvPr id="40" name="그룹 39"/>
            <p:cNvGrpSpPr/>
            <p:nvPr/>
          </p:nvGrpSpPr>
          <p:grpSpPr>
            <a:xfrm>
              <a:off x="8218538" y="1903011"/>
              <a:ext cx="595051" cy="624338"/>
              <a:chOff x="8218538" y="1903011"/>
              <a:chExt cx="595051" cy="624338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8218538" y="1906117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47060" y="1903011"/>
                <a:ext cx="566529" cy="624338"/>
              </a:xfrm>
              <a:prstGeom prst="rect">
                <a:avLst/>
              </a:prstGeom>
            </p:spPr>
          </p:pic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81" y="3796897"/>
            <a:ext cx="3053074" cy="33775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D6F64CF-85DE-4B0F-A731-BAEB0B50DFB0}"/>
              </a:ext>
            </a:extLst>
          </p:cNvPr>
          <p:cNvGrpSpPr/>
          <p:nvPr/>
        </p:nvGrpSpPr>
        <p:grpSpPr>
          <a:xfrm>
            <a:off x="7786139" y="979416"/>
            <a:ext cx="1271141" cy="226833"/>
            <a:chOff x="5349044" y="2096438"/>
            <a:chExt cx="1125268" cy="223294"/>
          </a:xfrm>
        </p:grpSpPr>
        <p:sp>
          <p:nvSpPr>
            <p:cNvPr id="49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5349044" y="2096438"/>
              <a:ext cx="1125268" cy="22329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spc="-50" dirty="0" smtClean="0">
                  <a:solidFill>
                    <a:prstClr val="black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 얼굴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50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893" y="2136075"/>
              <a:ext cx="144016" cy="1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45" y1="23485" x2="77397" y2="65909"/>
                        <a14:foregroundMark x1="41096" y1="70455" x2="76712" y2="23485"/>
                        <a14:foregroundMark x1="45205" y1="37879" x2="72603" y2="37879"/>
                        <a14:foregroundMark x1="35616" y1="26515" x2="72603" y2="32576"/>
                        <a14:foregroundMark x1="74658" y1="37879" x2="80137" y2="67424"/>
                        <a14:foregroundMark x1="82192" y1="21970" x2="82192" y2="46970"/>
                        <a14:foregroundMark x1="40411" y1="53788" x2="56849" y2="56061"/>
                        <a14:foregroundMark x1="56164" y1="63636" x2="71918" y2="62879"/>
                        <a14:foregroundMark x1="48630" y1="76515" x2="72603" y2="68939"/>
                        <a14:foregroundMark x1="31507" y1="12121" x2="60959" y2="9848"/>
                        <a14:foregroundMark x1="73288" y1="9848" x2="95890" y2="7576"/>
                        <a14:foregroundMark x1="18493" y1="20455" x2="34247" y2="9091"/>
                        <a14:foregroundMark x1="14384" y1="21970" x2="3425" y2="43939"/>
                        <a14:foregroundMark x1="5479" y1="48485" x2="13014" y2="67424"/>
                        <a14:foregroundMark x1="8219" y1="62879" x2="18493" y2="77273"/>
                        <a14:foregroundMark x1="19863" y1="79545" x2="39726" y2="84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3151" y="4134656"/>
            <a:ext cx="840823" cy="760196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>
          <a:xfrm>
            <a:off x="7580775" y="89568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185789" y="51248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19798" y="17220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47758" y="374413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373826" y="41814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093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40">
            <a:extLst>
              <a:ext uri="{FF2B5EF4-FFF2-40B4-BE49-F238E27FC236}">
                <a16:creationId xmlns:a16="http://schemas.microsoft.com/office/drawing/2014/main" id="{6D11E1D3-3197-AC0F-85B0-32D43F1E7E8F}"/>
              </a:ext>
            </a:extLst>
          </p:cNvPr>
          <p:cNvSpPr/>
          <p:nvPr/>
        </p:nvSpPr>
        <p:spPr>
          <a:xfrm>
            <a:off x="579350" y="1691850"/>
            <a:ext cx="8290426" cy="1915246"/>
          </a:xfrm>
          <a:prstGeom prst="roundRect">
            <a:avLst>
              <a:gd name="adj" fmla="val 9548"/>
            </a:avLst>
          </a:prstGeom>
          <a:solidFill>
            <a:srgbClr val="E7F4F9"/>
          </a:solidFill>
          <a:ln w="28575">
            <a:solidFill>
              <a:srgbClr val="A8D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2000"/>
              </a:lnSpc>
              <a:spcBef>
                <a:spcPct val="20000"/>
              </a:spcBef>
            </a:pPr>
            <a:endParaRPr lang="en-US" altLang="ko-KR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다음 사진을 보고 질문에 답해 봅시다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smtClean="0"/>
              <a:t>사진 </a:t>
            </a:r>
            <a:r>
              <a:rPr lang="ko-KR" altLang="en-US"/>
              <a:t>보고 질문에 답하기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duk_04_07_0001_101</a:t>
            </a:r>
            <a:endParaRPr lang="ko-KR" altLang="en-US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[101_</a:t>
            </a:r>
            <a:r>
              <a:rPr lang="ko-KR" altLang="en-US" smtClean="0"/>
              <a:t>생각 똑똑</a:t>
            </a:r>
            <a:r>
              <a:rPr lang="en-US" altLang="ko-KR" smtClean="0"/>
              <a:t>_</a:t>
            </a:r>
            <a:r>
              <a:rPr lang="ko-KR" altLang="en-US" smtClean="0">
                <a:solidFill>
                  <a:srgbClr val="FF6600"/>
                </a:solidFill>
              </a:rPr>
              <a:t>이너탭</a:t>
            </a:r>
            <a:r>
              <a:rPr lang="en-US" altLang="ko-KR" smtClean="0">
                <a:solidFill>
                  <a:srgbClr val="FF6600"/>
                </a:solidFill>
              </a:rPr>
              <a:t>2</a:t>
            </a:r>
            <a:r>
              <a:rPr lang="en-US" altLang="ko-KR" smtClean="0"/>
              <a:t>]</a:t>
            </a:r>
          </a:p>
          <a:p>
            <a:r>
              <a:rPr lang="ko-KR" altLang="en-US" smtClean="0"/>
              <a:t>이너탭 </a:t>
            </a:r>
            <a:r>
              <a:rPr lang="en-US" altLang="ko-KR" smtClean="0"/>
              <a:t>2</a:t>
            </a:r>
            <a:r>
              <a:rPr lang="ko-KR" altLang="en-US" smtClean="0"/>
              <a:t>개 구성</a:t>
            </a:r>
            <a:endParaRPr lang="en-US" altLang="ko-KR" smtClean="0"/>
          </a:p>
          <a:p>
            <a:r>
              <a:rPr lang="ko-KR" altLang="en-US" smtClean="0"/>
              <a:t>블릿 </a:t>
            </a:r>
            <a:r>
              <a:rPr lang="en-US" altLang="ko-KR" smtClean="0"/>
              <a:t>+ </a:t>
            </a:r>
            <a:r>
              <a:rPr lang="ko-KR" altLang="en-US" smtClean="0"/>
              <a:t>고정 텍스트 </a:t>
            </a:r>
            <a:endParaRPr lang="en-US" altLang="ko-KR" smtClean="0"/>
          </a:p>
          <a:p>
            <a:r>
              <a:rPr lang="ko-KR" altLang="en-US" smtClean="0"/>
              <a:t>파란색 텍스트 박스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- </a:t>
            </a:r>
            <a:r>
              <a:rPr lang="ko-KR" altLang="en-US" smtClean="0"/>
              <a:t>직접 쓰기 가능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4.    </a:t>
            </a:r>
            <a:r>
              <a:rPr lang="ko-KR" altLang="en-US"/>
              <a:t>예 보기</a:t>
            </a:r>
            <a:r>
              <a:rPr lang="en-US" altLang="ko-KR"/>
              <a:t>/</a:t>
            </a:r>
            <a:r>
              <a:rPr lang="ko-KR" altLang="en-US"/>
              <a:t>직접 쓰기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예 보기 버튼 클릭 시</a:t>
            </a:r>
            <a:r>
              <a:rPr lang="en-US" altLang="ko-KR"/>
              <a:t>, </a:t>
            </a:r>
            <a:r>
              <a:rPr lang="ko-KR" altLang="en-US"/>
              <a:t>파란 예문 노출됨</a:t>
            </a:r>
            <a:r>
              <a:rPr lang="en-US" altLang="ko-KR"/>
              <a:t>+</a:t>
            </a:r>
            <a:r>
              <a:rPr lang="ko-KR" altLang="en-US"/>
              <a:t>직접 쓰기로 토글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직접 쓰기 버튼 클릭 시</a:t>
            </a:r>
            <a:r>
              <a:rPr lang="en-US" altLang="ko-KR"/>
              <a:t>, </a:t>
            </a:r>
            <a:r>
              <a:rPr lang="ko-KR" altLang="en-US"/>
              <a:t>예문 사라짐</a:t>
            </a:r>
            <a:r>
              <a:rPr lang="en-US" altLang="ko-KR"/>
              <a:t>+</a:t>
            </a:r>
            <a:r>
              <a:rPr lang="ko-KR" altLang="en-US"/>
              <a:t>직접 쓰기 가능</a:t>
            </a:r>
            <a:r>
              <a:rPr lang="en-US" altLang="ko-KR"/>
              <a:t>+</a:t>
            </a:r>
            <a:r>
              <a:rPr lang="ko-KR" altLang="en-US"/>
              <a:t>예 보기로 토글</a:t>
            </a:r>
            <a:endParaRPr lang="en-US" altLang="ko-KR"/>
          </a:p>
          <a:p>
            <a:pPr marL="0" indent="0">
              <a:buNone/>
            </a:pPr>
            <a:r>
              <a:rPr lang="en-US" altLang="ko-KR" smtClean="0"/>
              <a:t>5.  Tip </a:t>
            </a:r>
            <a:r>
              <a:rPr lang="ko-KR" altLang="en-US" smtClean="0"/>
              <a:t>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버튼 클릭 시 </a:t>
            </a:r>
            <a:r>
              <a:rPr lang="en-US" altLang="ko-KR" smtClean="0"/>
              <a:t>Tip</a:t>
            </a:r>
            <a:r>
              <a:rPr lang="ko-KR" altLang="en-US" smtClean="0"/>
              <a:t>박스 </a:t>
            </a:r>
            <a:r>
              <a:rPr lang="ko-KR" altLang="en-US"/>
              <a:t>노출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X </a:t>
            </a:r>
            <a:r>
              <a:rPr lang="ko-KR" altLang="en-US"/>
              <a:t>클릭 시 사라짐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94" y="816529"/>
            <a:ext cx="750030" cy="55647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76778" y="973267"/>
            <a:ext cx="8623698" cy="477054"/>
            <a:chOff x="444884" y="1052229"/>
            <a:chExt cx="8623698" cy="4770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D93236-ECF4-4283-844F-A3FE04B2758F}"/>
                </a:ext>
              </a:extLst>
            </p:cNvPr>
            <p:cNvSpPr txBox="1"/>
            <p:nvPr/>
          </p:nvSpPr>
          <p:spPr>
            <a:xfrm>
              <a:off x="489384" y="1052229"/>
              <a:ext cx="8579198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500" spc="-170" dirty="0" smtClean="0">
                  <a:latin typeface="+mn-ea"/>
                </a:rPr>
                <a:t>어린이는 쓰레기로 오염된 자연을 바라보며 어떤 생각을 하고 있을까요</a:t>
              </a:r>
              <a:r>
                <a:rPr lang="en-US" altLang="ko-KR" sz="2500" spc="-170" dirty="0" smtClean="0">
                  <a:latin typeface="+mn-ea"/>
                </a:rPr>
                <a:t>?</a:t>
              </a:r>
              <a:endParaRPr lang="ko-KR" altLang="en-US" sz="2500" spc="-170" dirty="0">
                <a:solidFill>
                  <a:srgbClr val="00A0FF"/>
                </a:solidFill>
                <a:latin typeface="+mn-ea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DFB66F-AEAB-4FE3-9C5A-D8581BB5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84" y="1236607"/>
              <a:ext cx="108000" cy="108000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88" y="4586664"/>
            <a:ext cx="997200" cy="3135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88" y="4965719"/>
            <a:ext cx="997200" cy="31358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7698" y="5207888"/>
            <a:ext cx="5344486" cy="1476740"/>
            <a:chOff x="5123305" y="5411173"/>
            <a:chExt cx="4104324" cy="1443845"/>
          </a:xfrm>
        </p:grpSpPr>
        <p:sp>
          <p:nvSpPr>
            <p:cNvPr id="50" name="TextBox 49"/>
            <p:cNvSpPr txBox="1"/>
            <p:nvPr/>
          </p:nvSpPr>
          <p:spPr>
            <a:xfrm>
              <a:off x="5123306" y="5498983"/>
              <a:ext cx="4104323" cy="135603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square" lIns="36000" tIns="36000" rIns="36000" bIns="36000" rtlCol="0">
              <a:noAutofit/>
            </a:bodyPr>
            <a:lstStyle/>
            <a:p>
              <a:pPr algn="just">
                <a:defRPr/>
              </a:pP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  <a:defRPr/>
              </a:pPr>
              <a:r>
                <a:rPr lang="ko-KR" altLang="en-US" sz="16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쓰레기를 바라보는 어린이가 불쌍하다는 인식이 아닌 인간 주변이 파괴되고 더럽혀진 이유를 함께 생각해야 합니다</a:t>
              </a:r>
              <a:r>
                <a:rPr lang="en-US" altLang="ko-KR" sz="16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  <a:defRPr/>
              </a:pPr>
              <a:r>
                <a:rPr lang="ko-KR" altLang="en-US" sz="16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자연을 파괴하고 더럽힌 것은 인간이며 그런 인간의 행위로 인간이 다시 힘겨워질 수 있다는 것을 알아야 합니다</a:t>
              </a:r>
              <a:r>
                <a:rPr lang="en-US" altLang="ko-KR" sz="16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en-US" altLang="ko-KR" sz="16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123305" y="5411173"/>
              <a:ext cx="4104324" cy="332538"/>
              <a:chOff x="6365477" y="2279387"/>
              <a:chExt cx="4104324" cy="332538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6365477" y="2279387"/>
                <a:ext cx="4104324" cy="332538"/>
                <a:chOff x="9101269" y="2823846"/>
                <a:chExt cx="3801747" cy="332538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70940" y="286839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9101269" y="3002496"/>
                  <a:ext cx="3801746" cy="15388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6EE6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4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101270" y="2823846"/>
                  <a:ext cx="3801746" cy="293465"/>
                </a:xfrm>
                <a:prstGeom prst="roundRect">
                  <a:avLst>
                    <a:gd name="adj" fmla="val 30608"/>
                  </a:avLst>
                </a:prstGeom>
                <a:solidFill>
                  <a:srgbClr val="006EE6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1100" b="1" dirty="0" smtClean="0">
                      <a:solidFill>
                        <a:schemeClr val="bg1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Tip</a:t>
                  </a:r>
                  <a:endParaRPr lang="ko-KR" altLang="en-US" sz="11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 flipH="1">
                <a:off x="10190000" y="2378725"/>
                <a:ext cx="139023" cy="132496"/>
                <a:chOff x="11455035" y="2124511"/>
                <a:chExt cx="169492" cy="169492"/>
              </a:xfrm>
            </p:grpSpPr>
            <p:cxnSp>
              <p:nvCxnSpPr>
                <p:cNvPr id="43" name="직선 연결선 42"/>
                <p:cNvCxnSpPr/>
                <p:nvPr/>
              </p:nvCxnSpPr>
              <p:spPr>
                <a:xfrm>
                  <a:off x="11455035" y="2124511"/>
                  <a:ext cx="169492" cy="1694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 flipH="1">
                  <a:off x="11455035" y="2124511"/>
                  <a:ext cx="169492" cy="1694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3" name="직사각형 52"/>
          <p:cNvSpPr/>
          <p:nvPr/>
        </p:nvSpPr>
        <p:spPr>
          <a:xfrm>
            <a:off x="545253" y="1822922"/>
            <a:ext cx="1741916" cy="531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solidFill>
                  <a:schemeClr val="bg2">
                    <a:lumMod val="75000"/>
                  </a:schemeClr>
                </a:solidFill>
              </a:rPr>
              <a:t>직접 쓰기</a:t>
            </a:r>
            <a:endParaRPr lang="ko-KR" altLang="en-US" sz="2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950" y="1812990"/>
            <a:ext cx="78354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60" dirty="0" smtClean="0">
                <a:solidFill>
                  <a:srgbClr val="006EE6"/>
                </a:solidFill>
              </a:rPr>
              <a:t>심각하게 오염됐다고 생각하고 있을 것 같습니다</a:t>
            </a:r>
            <a:r>
              <a:rPr lang="en-US" altLang="ko-KR" sz="2500" spc="-160" dirty="0" smtClean="0">
                <a:solidFill>
                  <a:srgbClr val="006EE6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60" dirty="0" smtClean="0">
                <a:solidFill>
                  <a:srgbClr val="006EE6"/>
                </a:solidFill>
              </a:rPr>
              <a:t>이런 곳에서는 살 수 없겠다고 생각하고 있을 것 같습니다</a:t>
            </a:r>
            <a:r>
              <a:rPr lang="en-US" altLang="ko-KR" sz="2500" spc="-160" dirty="0" smtClean="0">
                <a:solidFill>
                  <a:srgbClr val="006EE6"/>
                </a:solidFill>
              </a:rPr>
              <a:t>. </a:t>
            </a:r>
            <a:endParaRPr lang="ko-KR" altLang="en-US" sz="2500" spc="-160" dirty="0">
              <a:solidFill>
                <a:srgbClr val="006EE6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89268" y="72372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82736" y="157510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017693" y="434697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898575" y="12633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AA98EB0-F051-4112-BB37-3D153EBAD954}"/>
              </a:ext>
            </a:extLst>
          </p:cNvPr>
          <p:cNvGrpSpPr/>
          <p:nvPr/>
        </p:nvGrpSpPr>
        <p:grpSpPr>
          <a:xfrm flipH="1">
            <a:off x="4242333" y="4584779"/>
            <a:ext cx="1402415" cy="320042"/>
            <a:chOff x="4915693" y="4615244"/>
            <a:chExt cx="1402415" cy="320042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4C5102E-BEAE-407C-8815-52706CD41000}"/>
                </a:ext>
              </a:extLst>
            </p:cNvPr>
            <p:cNvGrpSpPr/>
            <p:nvPr/>
          </p:nvGrpSpPr>
          <p:grpSpPr>
            <a:xfrm>
              <a:off x="5196841" y="4615244"/>
              <a:ext cx="1121267" cy="320042"/>
              <a:chOff x="2272637" y="5006256"/>
              <a:chExt cx="1121267" cy="320042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696B9B9D-ABDD-4251-A90B-25362BBB0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6319" t="87963" r="61781" b="4606"/>
              <a:stretch/>
            </p:blipFill>
            <p:spPr>
              <a:xfrm>
                <a:off x="2272637" y="5008732"/>
                <a:ext cx="779296" cy="31756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29DBB3D-C883-479D-B258-178CAC9C5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3283" t="87905" r="21923" b="4606"/>
              <a:stretch/>
            </p:blipFill>
            <p:spPr>
              <a:xfrm>
                <a:off x="3079896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8880510-0FCE-44A3-A860-961BC3BF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67" name="타원 66"/>
          <p:cNvSpPr/>
          <p:nvPr/>
        </p:nvSpPr>
        <p:spPr>
          <a:xfrm>
            <a:off x="4426741" y="438964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25959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자연과 인간이 함께 살아야 하는 까닭 정리하기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duk_04_07_0001_301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[301_</a:t>
            </a:r>
            <a:r>
              <a:rPr lang="ko-KR" altLang="en-US">
                <a:solidFill>
                  <a:srgbClr val="FF6600"/>
                </a:solidFill>
              </a:rPr>
              <a:t>핵심정리 풀팝업</a:t>
            </a:r>
            <a:r>
              <a:rPr lang="en-US" altLang="ko-KR"/>
              <a:t>]</a:t>
            </a:r>
          </a:p>
          <a:p>
            <a:r>
              <a:rPr lang="ko-KR" altLang="en-US"/>
              <a:t>제목 텍스트</a:t>
            </a:r>
            <a:endParaRPr lang="en-US" altLang="ko-KR"/>
          </a:p>
          <a:p>
            <a:r>
              <a:rPr lang="ko-KR" altLang="en-US"/>
              <a:t>블릿</a:t>
            </a:r>
            <a:r>
              <a:rPr lang="en-US" altLang="ko-KR" smtClean="0"/>
              <a:t>+ </a:t>
            </a:r>
            <a:r>
              <a:rPr lang="ko-KR" altLang="en-US" smtClean="0"/>
              <a:t>고정 텍스트</a:t>
            </a:r>
            <a:endParaRPr lang="en-US" altLang="ko-KR"/>
          </a:p>
          <a:p>
            <a:r>
              <a:rPr lang="ko-KR" altLang="en-US"/>
              <a:t>초성 박스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클릭 시 초성 정답 노출됨 </a:t>
            </a:r>
            <a:r>
              <a:rPr lang="en-US" altLang="ko-KR" smtClean="0"/>
              <a:t>(</a:t>
            </a:r>
            <a:r>
              <a:rPr lang="ko-KR" altLang="en-US" smtClean="0"/>
              <a:t>적응</a:t>
            </a:r>
            <a:r>
              <a:rPr lang="en-US" altLang="ko-KR" smtClean="0"/>
              <a:t>/ </a:t>
            </a:r>
            <a:r>
              <a:rPr lang="ko-KR" altLang="en-US" smtClean="0"/>
              <a:t>바꾸며</a:t>
            </a:r>
            <a:r>
              <a:rPr lang="en-US" altLang="ko-KR" smtClean="0"/>
              <a:t>/ </a:t>
            </a:r>
            <a:r>
              <a:rPr lang="ko-KR" altLang="en-US" smtClean="0"/>
              <a:t>이용</a:t>
            </a:r>
            <a:r>
              <a:rPr lang="en-US" altLang="ko-KR" smtClean="0"/>
              <a:t>/ </a:t>
            </a:r>
            <a:r>
              <a:rPr lang="ko-KR" altLang="en-US" smtClean="0"/>
              <a:t>어우러진 삶</a:t>
            </a:r>
            <a:r>
              <a:rPr lang="en-US" altLang="ko-KR" smtClean="0"/>
              <a:t>)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정답 확인</a:t>
            </a:r>
            <a:r>
              <a:rPr lang="en-US" altLang="ko-KR"/>
              <a:t>/</a:t>
            </a:r>
            <a:r>
              <a:rPr lang="ko-KR" altLang="en-US"/>
              <a:t>정답 가리기 버튼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정답 확인 버튼 클릭 시 정답 텍스트 노출</a:t>
            </a:r>
            <a:r>
              <a:rPr lang="en-US" altLang="ko-KR"/>
              <a:t>+</a:t>
            </a:r>
            <a:r>
              <a:rPr lang="ko-KR" altLang="en-US"/>
              <a:t>정답 가리기 버튼으로 토글됨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정답 가리기 버튼 클릭 시 정답 텍스트 사라짐</a:t>
            </a:r>
            <a:r>
              <a:rPr lang="en-US" altLang="ko-KR"/>
              <a:t>+</a:t>
            </a:r>
            <a:r>
              <a:rPr lang="ko-KR" altLang="en-US"/>
              <a:t>정답 확인 버튼으로 </a:t>
            </a:r>
            <a:r>
              <a:rPr lang="ko-KR" altLang="en-US" smtClean="0"/>
              <a:t>토글됨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 </a:t>
            </a:r>
            <a:r>
              <a:rPr lang="en-US" altLang="ko-KR"/>
              <a:t>X</a:t>
            </a:r>
            <a:r>
              <a:rPr lang="ko-KR" altLang="en-US"/>
              <a:t>버튼 클릭 시 이전 </a:t>
            </a:r>
            <a:r>
              <a:rPr lang="ko-KR" altLang="en-US" smtClean="0"/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39</a:t>
            </a:r>
            <a:r>
              <a:rPr lang="en-US" altLang="ko-KR" smtClean="0"/>
              <a:t> </a:t>
            </a:r>
            <a:r>
              <a:rPr lang="ko-KR" altLang="en-US" smtClean="0"/>
              <a:t>페이지로 </a:t>
            </a:r>
            <a:r>
              <a:rPr lang="ko-KR" altLang="en-US"/>
              <a:t>이동</a:t>
            </a:r>
            <a:endParaRPr lang="en-US" altLang="ko-KR"/>
          </a:p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0" y="226414"/>
            <a:ext cx="9353974" cy="5083243"/>
            <a:chOff x="0" y="226414"/>
            <a:chExt cx="9353974" cy="5083243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226414"/>
              <a:ext cx="9353974" cy="5083243"/>
              <a:chOff x="0" y="226414"/>
              <a:chExt cx="9353974" cy="508324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0" y="226414"/>
                <a:ext cx="9353974" cy="5083243"/>
                <a:chOff x="0" y="226414"/>
                <a:chExt cx="9353974" cy="5083243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0" y="227200"/>
                  <a:ext cx="9353974" cy="4749246"/>
                </a:xfrm>
                <a:prstGeom prst="rect">
                  <a:avLst/>
                </a:prstGeom>
                <a:solidFill>
                  <a:srgbClr val="F6E7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양쪽 모서리가 둥근 사각형 37"/>
                <p:cNvSpPr/>
                <p:nvPr/>
              </p:nvSpPr>
              <p:spPr>
                <a:xfrm>
                  <a:off x="210134" y="703385"/>
                  <a:ext cx="8910057" cy="4273061"/>
                </a:xfrm>
                <a:prstGeom prst="round2SameRect">
                  <a:avLst>
                    <a:gd name="adj1" fmla="val 709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0320" y="226414"/>
                  <a:ext cx="1701484" cy="399194"/>
                </a:xfrm>
                <a:prstGeom prst="rect">
                  <a:avLst/>
                </a:prstGeom>
              </p:spPr>
            </p:pic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5285" y="234000"/>
                  <a:ext cx="476281" cy="476281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863" y="4596273"/>
                  <a:ext cx="997200" cy="313585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863" y="4996072"/>
                  <a:ext cx="997200" cy="313585"/>
                </a:xfrm>
                <a:prstGeom prst="rect">
                  <a:avLst/>
                </a:prstGeom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3683766" y="957505"/>
                  <a:ext cx="198644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500" spc="-150" smtClean="0">
                      <a:solidFill>
                        <a:srgbClr val="E3C8A8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[</a:t>
                  </a:r>
                  <a:r>
                    <a:rPr lang="ko-KR" altLang="en-US" sz="2500" spc="-150">
                      <a:solidFill>
                        <a:srgbClr val="FF6600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자연과 인간</a:t>
                  </a:r>
                  <a:r>
                    <a:rPr lang="en-US" altLang="ko-KR" sz="2500" spc="-150" smtClean="0">
                      <a:solidFill>
                        <a:srgbClr val="E3C8A8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]</a:t>
                  </a:r>
                  <a:endParaRPr lang="ko-KR" altLang="en-US" sz="2500" spc="-150" dirty="0">
                    <a:solidFill>
                      <a:srgbClr val="E3C8A8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81946BB-C8CE-4790-A22A-D2FE4E979E7C}"/>
                  </a:ext>
                </a:extLst>
              </p:cNvPr>
              <p:cNvGrpSpPr/>
              <p:nvPr/>
            </p:nvGrpSpPr>
            <p:grpSpPr>
              <a:xfrm>
                <a:off x="551216" y="1737417"/>
                <a:ext cx="8033598" cy="477054"/>
                <a:chOff x="394468" y="1399955"/>
                <a:chExt cx="8033598" cy="477054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44DFB66F-AEAB-4FE3-9C5A-D8581BB55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68" y="1584333"/>
                  <a:ext cx="108000" cy="1080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D93236-ECF4-4283-844F-A3FE04B2758F}"/>
                    </a:ext>
                  </a:extLst>
                </p:cNvPr>
                <p:cNvSpPr txBox="1"/>
                <p:nvPr/>
              </p:nvSpPr>
              <p:spPr>
                <a:xfrm>
                  <a:off x="438968" y="1399955"/>
                  <a:ext cx="7989098" cy="4770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2500" spc="-200">
                      <a:latin typeface="+mn-ea"/>
                    </a:rPr>
                    <a:t>인간은 자연을 변화시키지 않고 자연에 맞춰 </a:t>
                  </a:r>
                  <a:r>
                    <a:rPr lang="ko-KR" altLang="en-US" sz="2500" spc="100" smtClean="0">
                      <a:solidFill>
                        <a:srgbClr val="006EE6"/>
                      </a:solidFill>
                      <a:latin typeface="+mn-ea"/>
                    </a:rPr>
                    <a:t>적응</a:t>
                  </a:r>
                  <a:r>
                    <a:rPr lang="ko-KR" altLang="en-US" sz="2500" spc="-200" smtClean="0">
                      <a:latin typeface="+mn-ea"/>
                    </a:rPr>
                    <a:t>하며 </a:t>
                  </a:r>
                  <a:r>
                    <a:rPr lang="ko-KR" altLang="en-US" sz="2500" spc="-200">
                      <a:latin typeface="+mn-ea"/>
                    </a:rPr>
                    <a:t>살아갑니다</a:t>
                  </a:r>
                  <a:r>
                    <a:rPr lang="en-US" altLang="ko-KR" sz="2500" spc="-200">
                      <a:latin typeface="+mn-ea"/>
                    </a:rPr>
                    <a:t>. </a:t>
                  </a:r>
                  <a:endParaRPr lang="ko-KR" altLang="en-US" sz="2500" spc="-200" dirty="0">
                    <a:solidFill>
                      <a:srgbClr val="00A0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81946BB-C8CE-4790-A22A-D2FE4E979E7C}"/>
                  </a:ext>
                </a:extLst>
              </p:cNvPr>
              <p:cNvGrpSpPr/>
              <p:nvPr/>
            </p:nvGrpSpPr>
            <p:grpSpPr>
              <a:xfrm>
                <a:off x="551217" y="2661575"/>
                <a:ext cx="7469646" cy="477054"/>
                <a:chOff x="394469" y="1668964"/>
                <a:chExt cx="7469646" cy="477054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44DFB66F-AEAB-4FE3-9C5A-D8581BB55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69" y="1844935"/>
                  <a:ext cx="108000" cy="1080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D93236-ECF4-4283-844F-A3FE04B2758F}"/>
                    </a:ext>
                  </a:extLst>
                </p:cNvPr>
                <p:cNvSpPr txBox="1"/>
                <p:nvPr/>
              </p:nvSpPr>
              <p:spPr>
                <a:xfrm>
                  <a:off x="502468" y="1668964"/>
                  <a:ext cx="7361647" cy="4770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2500" spc="100">
                      <a:latin typeface="+mn-ea"/>
                    </a:rPr>
                    <a:t>인간은 자연을 인간에게 맞게 </a:t>
                  </a:r>
                  <a:r>
                    <a:rPr lang="ko-KR" altLang="en-US" sz="2500" spc="100" smtClean="0">
                      <a:solidFill>
                        <a:srgbClr val="006EE6"/>
                      </a:solidFill>
                      <a:latin typeface="+mn-ea"/>
                    </a:rPr>
                    <a:t>바꾸며</a:t>
                  </a:r>
                  <a:r>
                    <a:rPr lang="ko-KR" altLang="en-US" sz="2500" spc="100" smtClean="0">
                      <a:latin typeface="+mn-ea"/>
                    </a:rPr>
                    <a:t> 살아갑니다</a:t>
                  </a:r>
                  <a:r>
                    <a:rPr lang="en-US" altLang="ko-KR" sz="2500" spc="100">
                      <a:latin typeface="+mn-ea"/>
                    </a:rPr>
                    <a:t>. </a:t>
                  </a:r>
                  <a:endParaRPr lang="ko-KR" altLang="en-US" sz="2500" spc="100" dirty="0">
                    <a:solidFill>
                      <a:srgbClr val="00A0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81946BB-C8CE-4790-A22A-D2FE4E979E7C}"/>
                  </a:ext>
                </a:extLst>
              </p:cNvPr>
              <p:cNvGrpSpPr/>
              <p:nvPr/>
            </p:nvGrpSpPr>
            <p:grpSpPr>
              <a:xfrm>
                <a:off x="551216" y="3629608"/>
                <a:ext cx="8429704" cy="477054"/>
                <a:chOff x="394468" y="1975565"/>
                <a:chExt cx="8429704" cy="477054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D93236-ECF4-4283-844F-A3FE04B2758F}"/>
                    </a:ext>
                  </a:extLst>
                </p:cNvPr>
                <p:cNvSpPr txBox="1"/>
                <p:nvPr/>
              </p:nvSpPr>
              <p:spPr>
                <a:xfrm>
                  <a:off x="448468" y="1975565"/>
                  <a:ext cx="8375704" cy="4770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2500" spc="100" smtClean="0">
                      <a:latin typeface="+mn-ea"/>
                    </a:rPr>
                    <a:t> </a:t>
                  </a:r>
                  <a:r>
                    <a:rPr lang="ko-KR" altLang="en-US" sz="2500" spc="100">
                      <a:latin typeface="+mn-ea"/>
                    </a:rPr>
                    <a:t>인간은 </a:t>
                  </a:r>
                  <a:r>
                    <a:rPr lang="ko-KR" altLang="en-US" sz="2500" spc="100" smtClean="0">
                      <a:latin typeface="+mn-ea"/>
                    </a:rPr>
                    <a:t>자연을 </a:t>
                  </a:r>
                  <a:r>
                    <a:rPr lang="ko-KR" altLang="en-US" sz="2500" spc="100" smtClean="0">
                      <a:solidFill>
                        <a:srgbClr val="006EE6"/>
                      </a:solidFill>
                      <a:latin typeface="+mn-ea"/>
                    </a:rPr>
                    <a:t>이용</a:t>
                  </a:r>
                  <a:r>
                    <a:rPr lang="ko-KR" altLang="en-US" sz="2500" spc="100" smtClean="0">
                      <a:latin typeface="+mn-ea"/>
                    </a:rPr>
                    <a:t>하되</a:t>
                  </a:r>
                  <a:r>
                    <a:rPr lang="en-US" altLang="ko-KR" sz="2500" spc="100">
                      <a:latin typeface="+mn-ea"/>
                    </a:rPr>
                    <a:t>, </a:t>
                  </a:r>
                  <a:r>
                    <a:rPr lang="ko-KR" altLang="en-US" sz="2500" spc="100">
                      <a:latin typeface="+mn-ea"/>
                    </a:rPr>
                    <a:t>자연과 </a:t>
                  </a:r>
                  <a:r>
                    <a:rPr lang="ko-KR" altLang="en-US" sz="2500" spc="100">
                      <a:solidFill>
                        <a:srgbClr val="006EE6"/>
                      </a:solidFill>
                      <a:latin typeface="+mn-ea"/>
                    </a:rPr>
                    <a:t>어우러진 삶</a:t>
                  </a:r>
                  <a:r>
                    <a:rPr lang="ko-KR" altLang="en-US" sz="2500" spc="100">
                      <a:latin typeface="+mn-ea"/>
                    </a:rPr>
                    <a:t>을 생각합니다</a:t>
                  </a:r>
                  <a:r>
                    <a:rPr lang="en-US" altLang="ko-KR" sz="2500" spc="100">
                      <a:latin typeface="+mn-ea"/>
                    </a:rPr>
                    <a:t>. </a:t>
                  </a:r>
                  <a:endParaRPr lang="ko-KR" altLang="en-US" sz="2500" spc="100" dirty="0">
                    <a:latin typeface="+mn-ea"/>
                  </a:endParaRPr>
                </a:p>
              </p:txBody>
            </p:sp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44DFB66F-AEAB-4FE3-9C5A-D8581BB55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68" y="2160092"/>
                  <a:ext cx="108000" cy="10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타원 10"/>
            <p:cNvSpPr/>
            <p:nvPr/>
          </p:nvSpPr>
          <p:spPr>
            <a:xfrm>
              <a:off x="3467738" y="896600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1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12542" y="1839240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2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7709640" y="4623465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smtClean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4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667720" y="377597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smtClean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5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6400971" y="1324972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3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5816553" y="1524586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ㅈ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148971" y="1524586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ㅇ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10029" y="2449128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ㅂ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051328" y="2449128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ㄲ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26270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ㅇ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166427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ㅇ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841348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ㄹ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5215567" y="3400777"/>
            <a:ext cx="252000" cy="258295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ㅇ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5528457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ㅇ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92627" y="2449128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ㅁ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73356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ㅈ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533139" y="3400777"/>
            <a:ext cx="252000" cy="252000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 w="19050">
            <a:solidFill>
              <a:srgbClr val="AB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rgbClr val="AB694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ㅅ</a:t>
            </a:r>
            <a:endParaRPr lang="ko-KR" altLang="en-US" sz="1500" dirty="0">
              <a:solidFill>
                <a:srgbClr val="AB694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28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이번 </a:t>
            </a:r>
            <a:r>
              <a:rPr lang="ko-KR" altLang="en-US" smtClean="0"/>
              <a:t>시간에  배울 내용 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duk_04_07_0001_102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[102_</a:t>
            </a:r>
            <a:r>
              <a:rPr lang="ko-KR" altLang="en-US"/>
              <a:t>이번 시간에 배울 내용</a:t>
            </a:r>
            <a:r>
              <a:rPr lang="en-US" altLang="ko-KR"/>
              <a:t>]</a:t>
            </a:r>
          </a:p>
          <a:p>
            <a:r>
              <a:rPr lang="ko-KR" altLang="en-US"/>
              <a:t>텍스트 및 쪽수 노출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텍스트</a:t>
            </a:r>
            <a:r>
              <a:rPr lang="en-US" altLang="ko-KR"/>
              <a:t>+</a:t>
            </a:r>
            <a:r>
              <a:rPr lang="ko-KR" altLang="en-US"/>
              <a:t>개체 노출 효과 적용</a:t>
            </a:r>
            <a:r>
              <a:rPr lang="en-US" altLang="ko-KR"/>
              <a:t>(</a:t>
            </a:r>
            <a:r>
              <a:rPr lang="ko-KR" altLang="en-US"/>
              <a:t>하단 링크 참고</a:t>
            </a:r>
            <a:r>
              <a:rPr lang="en-US" altLang="ko-KR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일부 텍스트 별색값</a:t>
            </a:r>
            <a:r>
              <a:rPr lang="en-US" altLang="ko-KR"/>
              <a:t>: #FF6600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https://cdata2.tsherpa.co.kr/tsherpa/multimedia/Flash/2022/curri/index.html?flashxmlnum=nymph98920&amp;classno=E-curri03-social-K_2022/31/so_k_0301_0101_0001/so_k_0301_0101_0001_103.html&amp;id=1441105&amp;classa=1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87334" y="1441704"/>
            <a:ext cx="8728328" cy="1185454"/>
          </a:xfrm>
        </p:spPr>
        <p:txBody>
          <a:bodyPr/>
          <a:lstStyle/>
          <a:p>
            <a:r>
              <a:rPr lang="ko-KR" altLang="en-US" spc="-170" dirty="0" smtClean="0"/>
              <a:t>인간이 </a:t>
            </a:r>
            <a:r>
              <a:rPr lang="ko-KR" altLang="en-US" spc="-170" dirty="0" smtClean="0">
                <a:solidFill>
                  <a:srgbClr val="FF6600"/>
                </a:solidFill>
              </a:rPr>
              <a:t>자연을 바라보는 관점</a:t>
            </a:r>
            <a:r>
              <a:rPr lang="ko-KR" altLang="en-US" spc="-170" dirty="0" smtClean="0"/>
              <a:t>을 이해하고</a:t>
            </a:r>
            <a:r>
              <a:rPr lang="en-US" altLang="ko-KR" spc="-170" dirty="0" smtClean="0"/>
              <a:t>, </a:t>
            </a:r>
            <a:r>
              <a:rPr lang="ko-KR" altLang="en-US" spc="-170" dirty="0" smtClean="0"/>
              <a:t>인간과 자연이 함께 </a:t>
            </a:r>
            <a:r>
              <a:rPr lang="ko-KR" altLang="en-US" spc="-170" dirty="0" smtClean="0">
                <a:solidFill>
                  <a:srgbClr val="FF6600"/>
                </a:solidFill>
              </a:rPr>
              <a:t>어울려 살아가야 하는 까닭</a:t>
            </a:r>
            <a:r>
              <a:rPr lang="ko-KR" altLang="en-US" spc="-170" dirty="0" smtClean="0">
                <a:solidFill>
                  <a:schemeClr val="tx1"/>
                </a:solidFill>
              </a:rPr>
              <a:t>을</a:t>
            </a:r>
            <a:r>
              <a:rPr lang="ko-KR" altLang="en-US" spc="-170" dirty="0" smtClean="0">
                <a:solidFill>
                  <a:srgbClr val="FF6600"/>
                </a:solidFill>
              </a:rPr>
              <a:t> </a:t>
            </a:r>
            <a:r>
              <a:rPr lang="ko-KR" altLang="en-US" spc="-170" dirty="0" smtClean="0"/>
              <a:t>알아봅시다</a:t>
            </a:r>
            <a:r>
              <a:rPr lang="en-US" altLang="ko-KR" spc="-170" dirty="0" smtClean="0"/>
              <a:t>.</a:t>
            </a:r>
            <a:endParaRPr lang="ko-KR" altLang="en-US" spc="-170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22"/>
          </p:nvPr>
        </p:nvSpPr>
        <p:spPr>
          <a:xfrm>
            <a:off x="4651497" y="2729223"/>
            <a:ext cx="1550199" cy="462511"/>
          </a:xfrm>
        </p:spPr>
        <p:txBody>
          <a:bodyPr/>
          <a:lstStyle/>
          <a:p>
            <a:r>
              <a:rPr lang="en-US" altLang="ko-KR" smtClean="0"/>
              <a:t>102~105</a:t>
            </a:r>
            <a:r>
              <a:rPr lang="ko-KR" altLang="en-US" smtClean="0"/>
              <a:t>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45863" y="1739208"/>
            <a:ext cx="8672362" cy="3025009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5224" y="1878257"/>
            <a:ext cx="8413640" cy="273770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인간이 자연을 바라보는 관점을 알아봅시다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[201</a:t>
            </a:r>
            <a:r>
              <a:rPr lang="en-US" altLang="ko-KR" dirty="0" smtClean="0">
                <a:solidFill>
                  <a:schemeClr val="tx1"/>
                </a:solidFill>
              </a:rPr>
              <a:t>_</a:t>
            </a:r>
            <a:r>
              <a:rPr lang="ko-KR" altLang="en-US" dirty="0" smtClean="0">
                <a:solidFill>
                  <a:schemeClr val="tx1"/>
                </a:solidFill>
              </a:rPr>
              <a:t>생각 쑥쑥</a:t>
            </a:r>
            <a:r>
              <a:rPr lang="en-US" altLang="ko-KR" dirty="0" smtClean="0">
                <a:solidFill>
                  <a:schemeClr val="tx1"/>
                </a:solidFill>
              </a:rPr>
              <a:t>_</a:t>
            </a:r>
            <a:r>
              <a:rPr lang="ko-KR" altLang="en-US" dirty="0" smtClean="0">
                <a:solidFill>
                  <a:srgbClr val="FF6600"/>
                </a:solidFill>
              </a:rPr>
              <a:t>자연에 맞춰 적응하는 삶 탭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사이드탭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가로형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내용 노출 </a:t>
            </a:r>
            <a:r>
              <a:rPr lang="ko-KR" altLang="en-US" dirty="0" smtClean="0">
                <a:solidFill>
                  <a:schemeClr val="tx1"/>
                </a:solidFill>
              </a:rPr>
              <a:t>영역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마우스 버튼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클릭 </a:t>
            </a:r>
            <a:r>
              <a:rPr lang="ko-KR" altLang="en-US" dirty="0">
                <a:solidFill>
                  <a:schemeClr val="tx1"/>
                </a:solidFill>
              </a:rPr>
              <a:t>시 </a:t>
            </a:r>
            <a:r>
              <a:rPr lang="ko-KR" altLang="en-US" dirty="0" err="1">
                <a:solidFill>
                  <a:schemeClr val="tx1"/>
                </a:solidFill>
              </a:rPr>
              <a:t>풀팝업</a:t>
            </a:r>
            <a:r>
              <a:rPr lang="ko-KR" altLang="en-US" dirty="0">
                <a:solidFill>
                  <a:schemeClr val="tx1"/>
                </a:solidFill>
              </a:rPr>
              <a:t> 노출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슬라이드</a:t>
            </a:r>
            <a:r>
              <a:rPr lang="ko-KR" altLang="en-US" smtClean="0">
                <a:solidFill>
                  <a:srgbClr val="FF6600"/>
                </a:solidFill>
              </a:rPr>
              <a:t> </a:t>
            </a:r>
            <a:r>
              <a:rPr lang="en-US" altLang="ko-KR" smtClean="0">
                <a:solidFill>
                  <a:srgbClr val="FF6600"/>
                </a:solidFill>
              </a:rPr>
              <a:t>12 </a:t>
            </a:r>
            <a:r>
              <a:rPr lang="ko-KR" altLang="en-US" smtClean="0">
                <a:solidFill>
                  <a:schemeClr val="tx1"/>
                </a:solidFill>
              </a:rPr>
              <a:t>페이지 </a:t>
            </a:r>
            <a:r>
              <a:rPr lang="ko-KR" altLang="en-US">
                <a:solidFill>
                  <a:schemeClr val="tx1"/>
                </a:solidFill>
              </a:rPr>
              <a:t>참고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4. </a:t>
            </a:r>
            <a:r>
              <a:rPr lang="ko-KR" altLang="en-US" smtClean="0">
                <a:solidFill>
                  <a:schemeClr val="tx1"/>
                </a:solidFill>
              </a:rPr>
              <a:t>추가 자료  버튼 </a:t>
            </a:r>
            <a:endParaRPr lang="en-US" altLang="ko-KR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mtClean="0">
                <a:solidFill>
                  <a:schemeClr val="tx1"/>
                </a:solidFill>
              </a:rPr>
              <a:t>- </a:t>
            </a:r>
            <a:r>
              <a:rPr lang="ko-KR" altLang="en-US" smtClean="0">
                <a:solidFill>
                  <a:schemeClr val="tx1"/>
                </a:solidFill>
              </a:rPr>
              <a:t>클릭 </a:t>
            </a:r>
            <a:r>
              <a:rPr lang="ko-KR" altLang="en-US">
                <a:solidFill>
                  <a:schemeClr val="tx1"/>
                </a:solidFill>
              </a:rPr>
              <a:t>시 풀팝업 노출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슬라이드 </a:t>
            </a:r>
            <a:r>
              <a:rPr lang="en-US" altLang="ko-KR" smtClean="0">
                <a:solidFill>
                  <a:srgbClr val="FF6600"/>
                </a:solidFill>
              </a:rPr>
              <a:t>7</a:t>
            </a:r>
            <a:r>
              <a:rPr lang="ko-KR" altLang="en-US" smtClean="0">
                <a:solidFill>
                  <a:schemeClr val="tx1"/>
                </a:solidFill>
              </a:rPr>
              <a:t>페이지 </a:t>
            </a:r>
            <a:r>
              <a:rPr lang="ko-KR" altLang="en-US">
                <a:solidFill>
                  <a:schemeClr val="tx1"/>
                </a:solidFill>
              </a:rPr>
              <a:t>참고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10221" y="1347730"/>
            <a:ext cx="2667528" cy="530527"/>
            <a:chOff x="619013" y="1131856"/>
            <a:chExt cx="1943890" cy="7796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F77D1A"/>
            </a:solidFill>
            <a:ln w="28575">
              <a:solidFill>
                <a:srgbClr val="FFAA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0284" y="1254839"/>
              <a:ext cx="1667178" cy="542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bg1"/>
                  </a:solidFill>
                  <a:latin typeface="+mn-ea"/>
                </a:rPr>
                <a:t>자연에 맞춰 적응하는 삶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92109" y="124175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297243" y="1336842"/>
            <a:ext cx="2723823" cy="541415"/>
            <a:chOff x="2651460" y="1133655"/>
            <a:chExt cx="1995959" cy="7796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51460" y="1275614"/>
              <a:ext cx="1995959" cy="531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자연을 인간에 맞게 바꾸는 삶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6040561" y="1336842"/>
            <a:ext cx="2656040" cy="541415"/>
          </a:xfrm>
          <a:prstGeom prst="roundRect">
            <a:avLst>
              <a:gd name="adj" fmla="val 4071"/>
            </a:avLst>
          </a:prstGeom>
          <a:solidFill>
            <a:srgbClr val="BFBFBF"/>
          </a:solidFill>
          <a:ln w="2857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spcBef>
                <a:spcPct val="20000"/>
              </a:spcBef>
            </a:pPr>
            <a:endParaRPr lang="ko-KR" altLang="en-US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09446" y="199423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11" y="4001290"/>
            <a:ext cx="386443" cy="386443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6826780" y="407370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1242" y="1431412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 smtClean="0">
                <a:solidFill>
                  <a:schemeClr val="bg1"/>
                </a:solidFill>
                <a:latin typeface="+mn-ea"/>
              </a:rPr>
              <a:t>자연과 어우러진 삶</a:t>
            </a:r>
            <a:endParaRPr lang="en-US" altLang="ko-KR" spc="-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693" y="2046779"/>
            <a:ext cx="81700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</a:t>
            </a:r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첫째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자연을 변화시키지 않고 자연에 맞춰 적응하며 살아갑니다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눈이 많이 내리는 지역에서는 지붕에 눈이 쌓여</a:t>
            </a:r>
            <a:endParaRPr lang="en-US" altLang="ko-KR" sz="25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지붕이 무너지지 않도록 지붕을 뾰족하게 만들고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바람이 부는</a:t>
            </a:r>
            <a:endParaRPr lang="en-US" altLang="ko-KR" sz="25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바닷가 마을에서는 지붕이 바람에 날아가지 않도록 지붕을</a:t>
            </a:r>
            <a:endParaRPr lang="en-US" altLang="ko-KR" sz="25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spc="-8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낮게 만듭니다</a:t>
            </a:r>
            <a:r>
              <a:rPr lang="en-US" altLang="ko-KR" sz="2500" spc="-8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2500" spc="-8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자연은 인간에게 큰 영향을 미치고</a:t>
            </a:r>
            <a:r>
              <a:rPr lang="en-US" altLang="ko-KR" sz="2500" spc="-8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500" spc="-8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인간은 이런 </a:t>
            </a:r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자연에 적응하며 살아간다는 것을 보여 주죠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874537" y="922304"/>
            <a:ext cx="1406624" cy="346990"/>
            <a:chOff x="1930587" y="3288931"/>
            <a:chExt cx="1406624" cy="346990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930587" y="3288931"/>
              <a:ext cx="1406624" cy="346990"/>
            </a:xfrm>
            <a:prstGeom prst="roundRect">
              <a:avLst>
                <a:gd name="adj" fmla="val 50000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</a:t>
              </a:r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추가 자료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4251" y="3335846"/>
              <a:ext cx="336176" cy="260265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/>
        </p:nvSpPr>
        <p:spPr>
          <a:xfrm>
            <a:off x="7659240" y="88461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2265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398198" y="1789586"/>
            <a:ext cx="8672362" cy="2707575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27559" y="1871105"/>
            <a:ext cx="8413640" cy="251415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2122" y="1942815"/>
            <a:ext cx="8278438" cy="2400657"/>
            <a:chOff x="929910" y="2258543"/>
            <a:chExt cx="8278438" cy="2400657"/>
          </a:xfrm>
        </p:grpSpPr>
        <p:sp>
          <p:nvSpPr>
            <p:cNvPr id="56" name="TextBox 55"/>
            <p:cNvSpPr txBox="1"/>
            <p:nvPr/>
          </p:nvSpPr>
          <p:spPr>
            <a:xfrm>
              <a:off x="1038263" y="2258543"/>
              <a:ext cx="81700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자연환경에 순응하며 살아간다는 이론입니다</a:t>
              </a:r>
              <a:r>
                <a:rPr lang="en-US" altLang="ko-KR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환경의 지배를 받게 됩니다</a:t>
              </a:r>
              <a:r>
                <a:rPr lang="en-US" altLang="ko-KR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자연환경을 고려해 집터와 묘지 터를 찾는 것도 환경 결정론에 영향을 받은 것이라고 할 수 있습니다</a:t>
              </a:r>
              <a:r>
                <a:rPr lang="en-US" altLang="ko-KR" sz="250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3131501"/>
              <a:ext cx="144000" cy="1440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3688647"/>
              <a:ext cx="144000" cy="14400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2574355"/>
              <a:ext cx="144000" cy="144000"/>
            </a:xfrm>
            <a:prstGeom prst="rect">
              <a:avLst/>
            </a:prstGeom>
          </p:spPr>
        </p:pic>
      </p:grp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tx1"/>
                </a:solidFill>
              </a:rPr>
              <a:t>[201</a:t>
            </a:r>
            <a:r>
              <a:rPr lang="en-US" altLang="ko-KR" smtClean="0">
                <a:solidFill>
                  <a:schemeClr val="tx1"/>
                </a:solidFill>
              </a:rPr>
              <a:t>_</a:t>
            </a:r>
            <a:r>
              <a:rPr lang="ko-KR" altLang="en-US" smtClean="0">
                <a:solidFill>
                  <a:schemeClr val="tx1"/>
                </a:solidFill>
              </a:rPr>
              <a:t>생각 쑥쑥</a:t>
            </a:r>
            <a:r>
              <a:rPr lang="en-US" altLang="ko-KR" smtClean="0">
                <a:solidFill>
                  <a:schemeClr val="tx1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추가 자료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풀팝업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환경 결정론 탭</a:t>
            </a:r>
            <a:r>
              <a:rPr lang="en-US" altLang="ko-KR">
                <a:solidFill>
                  <a:schemeClr val="tx1"/>
                </a:solidFill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</a:rPr>
              <a:t>사이드탭 가로형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>
                <a:solidFill>
                  <a:schemeClr val="tx1"/>
                </a:solidFill>
              </a:rPr>
              <a:t>내용 노출 영역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블릿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텍스트 </a:t>
            </a:r>
            <a:r>
              <a:rPr lang="ko-KR" altLang="en-US" smtClean="0">
                <a:solidFill>
                  <a:schemeClr val="tx1"/>
                </a:solidFill>
              </a:rPr>
              <a:t>내용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62556" y="1105370"/>
            <a:ext cx="2667528" cy="779688"/>
            <a:chOff x="619013" y="1131856"/>
            <a:chExt cx="1943890" cy="7796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F77D1A"/>
            </a:solidFill>
            <a:ln w="28575">
              <a:solidFill>
                <a:srgbClr val="FFAA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1910" y="1313212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환경 결정론</a:t>
              </a:r>
              <a:endParaRPr lang="en-US" altLang="ko-KR" spc="-100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544444" y="99939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383470" y="1094482"/>
            <a:ext cx="2656040" cy="779688"/>
            <a:chOff x="2676295" y="1133655"/>
            <a:chExt cx="1946289" cy="7796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40938" y="1328795"/>
              <a:ext cx="1217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smtClean="0">
                  <a:solidFill>
                    <a:schemeClr val="bg1"/>
                  </a:solidFill>
                  <a:latin typeface="+mn-ea"/>
                </a:rPr>
                <a:t>환경 가능론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6092896" y="1094482"/>
            <a:ext cx="2656040" cy="779688"/>
          </a:xfrm>
          <a:prstGeom prst="roundRect">
            <a:avLst>
              <a:gd name="adj" fmla="val 4071"/>
            </a:avLst>
          </a:prstGeom>
          <a:solidFill>
            <a:srgbClr val="BFBFBF"/>
          </a:solidFill>
          <a:ln w="2857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spcBef>
                <a:spcPct val="20000"/>
              </a:spcBef>
            </a:pPr>
            <a:endParaRPr lang="ko-KR" altLang="en-US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25859" y="194530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3085" y="1293910"/>
            <a:ext cx="193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 smtClean="0">
                <a:solidFill>
                  <a:schemeClr val="bg1"/>
                </a:solidFill>
                <a:latin typeface="+mn-ea"/>
              </a:rPr>
              <a:t>생태학적 관점</a:t>
            </a:r>
            <a:endParaRPr lang="en-US" altLang="ko-KR" spc="-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985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398198" y="1788872"/>
            <a:ext cx="8672362" cy="2707575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27559" y="1878791"/>
            <a:ext cx="8413640" cy="251415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3644" y="1912229"/>
            <a:ext cx="7903989" cy="2400657"/>
            <a:chOff x="929910" y="2258543"/>
            <a:chExt cx="7903989" cy="2400657"/>
          </a:xfrm>
        </p:grpSpPr>
        <p:sp>
          <p:nvSpPr>
            <p:cNvPr id="56" name="TextBox 55"/>
            <p:cNvSpPr txBox="1"/>
            <p:nvPr/>
          </p:nvSpPr>
          <p:spPr>
            <a:xfrm>
              <a:off x="1038263" y="2258543"/>
              <a:ext cx="77956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500" spc="-23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인간은 자연환경을 충분히 극복하고 이용할 수 있다는 관점입니다</a:t>
              </a:r>
              <a:r>
                <a:rPr lang="en-US" altLang="ko-KR" sz="2500" spc="-23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 중심적 관점이라고도 합니다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인간이 가진 능력으로 인간을 위해 자연을 도구로 이용한다는 관점을 포함합니다</a:t>
              </a:r>
              <a:r>
                <a:rPr lang="en-US" altLang="ko-KR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500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3131501"/>
              <a:ext cx="144000" cy="1440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3688647"/>
              <a:ext cx="144000" cy="14400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2574355"/>
              <a:ext cx="144000" cy="144000"/>
            </a:xfrm>
            <a:prstGeom prst="rect">
              <a:avLst/>
            </a:prstGeom>
          </p:spPr>
        </p:pic>
      </p:grp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tx1"/>
                </a:solidFill>
              </a:rPr>
              <a:t>[201_</a:t>
            </a:r>
            <a:r>
              <a:rPr lang="ko-KR" altLang="en-US">
                <a:solidFill>
                  <a:schemeClr val="tx1"/>
                </a:solidFill>
              </a:rPr>
              <a:t>생각 쑥쑥</a:t>
            </a:r>
            <a:r>
              <a:rPr lang="en-US" altLang="ko-KR">
                <a:solidFill>
                  <a:schemeClr val="tx1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자료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환경 </a:t>
            </a:r>
            <a:r>
              <a:rPr lang="ko-KR" altLang="en-US" smtClean="0">
                <a:solidFill>
                  <a:srgbClr val="FF6600"/>
                </a:solidFill>
              </a:rPr>
              <a:t>가능론 </a:t>
            </a:r>
            <a:r>
              <a:rPr lang="ko-KR" altLang="en-US">
                <a:solidFill>
                  <a:srgbClr val="FF6600"/>
                </a:solidFill>
              </a:rPr>
              <a:t>탭</a:t>
            </a:r>
            <a:r>
              <a:rPr lang="en-US" altLang="ko-KR">
                <a:solidFill>
                  <a:schemeClr val="tx1"/>
                </a:solidFill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</a:rPr>
              <a:t>사이드탭 가로형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>
                <a:solidFill>
                  <a:schemeClr val="tx1"/>
                </a:solidFill>
              </a:rPr>
              <a:t>내용 노출 영역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블릿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텍스트 내용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62556" y="1104656"/>
            <a:ext cx="2667528" cy="779688"/>
            <a:chOff x="619013" y="1131856"/>
            <a:chExt cx="1943890" cy="779688"/>
          </a:xfrm>
          <a:solidFill>
            <a:srgbClr val="BFBFBF"/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1910" y="1313212"/>
              <a:ext cx="1217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smtClean="0">
                  <a:solidFill>
                    <a:schemeClr val="bg1"/>
                  </a:solidFill>
                  <a:latin typeface="+mn-ea"/>
                </a:rPr>
                <a:t>환경 결정론</a:t>
              </a:r>
              <a:endParaRPr lang="en-US" altLang="ko-KR" spc="-100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544444" y="99868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383470" y="1093768"/>
            <a:ext cx="2656040" cy="779688"/>
            <a:chOff x="2676295" y="1133655"/>
            <a:chExt cx="1946289" cy="779688"/>
          </a:xfrm>
          <a:solidFill>
            <a:srgbClr val="F77D1A"/>
          </a:solidFill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grpFill/>
            <a:ln w="28575">
              <a:solidFill>
                <a:srgbClr val="FFAA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40938" y="1328795"/>
              <a:ext cx="121700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smtClean="0">
                  <a:solidFill>
                    <a:schemeClr val="bg1"/>
                  </a:solidFill>
                  <a:latin typeface="+mn-ea"/>
                </a:rPr>
                <a:t>환경 가능론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092896" y="1093768"/>
            <a:ext cx="2656040" cy="779688"/>
            <a:chOff x="4733578" y="1129367"/>
            <a:chExt cx="1946289" cy="77968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733578" y="1129367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34156" y="132879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생태학적 관점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625859" y="194459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5799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234000"/>
            <a:ext cx="9353974" cy="4742446"/>
            <a:chOff x="0" y="234000"/>
            <a:chExt cx="9353974" cy="474244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6971"/>
              <a:ext cx="9353973" cy="473947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34000"/>
              <a:ext cx="476281" cy="476281"/>
            </a:xfrm>
            <a:prstGeom prst="rect">
              <a:avLst/>
            </a:prstGeom>
          </p:spPr>
        </p:pic>
      </p:grp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인간이 자연을 바라보는 관점 알아보기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mtClean="0"/>
              <a:t>duk_04_07_0001_201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tx1"/>
                </a:solidFill>
              </a:rPr>
              <a:t>[201_</a:t>
            </a:r>
            <a:r>
              <a:rPr lang="ko-KR" altLang="en-US">
                <a:solidFill>
                  <a:schemeClr val="tx1"/>
                </a:solidFill>
              </a:rPr>
              <a:t>생각 쑥쑥</a:t>
            </a:r>
            <a:r>
              <a:rPr lang="en-US" altLang="ko-KR">
                <a:solidFill>
                  <a:schemeClr val="tx1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추가 자료</a:t>
            </a:r>
            <a:r>
              <a:rPr lang="en-US" altLang="ko-KR">
                <a:solidFill>
                  <a:srgbClr val="FF6600"/>
                </a:solidFill>
              </a:rPr>
              <a:t>_</a:t>
            </a:r>
            <a:r>
              <a:rPr lang="ko-KR" altLang="en-US">
                <a:solidFill>
                  <a:srgbClr val="FF6600"/>
                </a:solidFill>
              </a:rPr>
              <a:t>풀팝업</a:t>
            </a:r>
            <a:r>
              <a:rPr lang="en-US" altLang="ko-KR" smtClean="0">
                <a:solidFill>
                  <a:srgbClr val="FF6600"/>
                </a:solidFill>
              </a:rPr>
              <a:t>_</a:t>
            </a:r>
            <a:r>
              <a:rPr lang="ko-KR" altLang="en-US" smtClean="0">
                <a:solidFill>
                  <a:srgbClr val="FF6600"/>
                </a:solidFill>
              </a:rPr>
              <a:t>생태학적 관점 탭</a:t>
            </a:r>
            <a:r>
              <a:rPr lang="en-US" altLang="ko-KR">
                <a:solidFill>
                  <a:schemeClr val="tx1"/>
                </a:solidFill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</a:rPr>
              <a:t>사이드탭 가로형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사이트 탭 상단 영역 클릭 시 내용 변경</a:t>
            </a:r>
            <a:endParaRPr lang="en-US" altLang="ko-KR">
              <a:solidFill>
                <a:schemeClr val="tx1"/>
              </a:solidFill>
            </a:endParaRPr>
          </a:p>
          <a:p>
            <a:pPr>
              <a:buAutoNum type="arabicPeriod" startAt="2"/>
            </a:pPr>
            <a:r>
              <a:rPr lang="ko-KR" altLang="en-US">
                <a:solidFill>
                  <a:schemeClr val="tx1"/>
                </a:solidFill>
              </a:rPr>
              <a:t>내용 노출 영역</a:t>
            </a:r>
            <a:endParaRPr lang="en-US" altLang="ko-KR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블릿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텍스트 내용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5615" y="1781729"/>
            <a:ext cx="8672362" cy="2707575"/>
          </a:xfrm>
          <a:prstGeom prst="roundRect">
            <a:avLst>
              <a:gd name="adj" fmla="val 1635"/>
            </a:avLst>
          </a:prstGeom>
          <a:solidFill>
            <a:srgbClr val="FD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ko-KR" altLang="en-US" spc="-5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79973" y="1097513"/>
            <a:ext cx="2667528" cy="779688"/>
            <a:chOff x="619013" y="1131856"/>
            <a:chExt cx="1943890" cy="77968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619013" y="1131856"/>
              <a:ext cx="1943890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1910" y="1313212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환경 결정론</a:t>
              </a:r>
              <a:endParaRPr lang="en-US" altLang="ko-KR" spc="-100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561861" y="99154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400887" y="1086625"/>
            <a:ext cx="2656040" cy="779688"/>
            <a:chOff x="2676295" y="1133655"/>
            <a:chExt cx="1946289" cy="7796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676295" y="1133655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BFBFBF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40938" y="1328795"/>
              <a:ext cx="1217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smtClean="0">
                  <a:solidFill>
                    <a:schemeClr val="bg1"/>
                  </a:solidFill>
                  <a:latin typeface="+mn-ea"/>
                </a:rPr>
                <a:t>환경 가능론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110313" y="1086625"/>
            <a:ext cx="2656040" cy="779688"/>
            <a:chOff x="4733578" y="1129367"/>
            <a:chExt cx="1946289" cy="77968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733578" y="1129367"/>
              <a:ext cx="1946289" cy="779688"/>
            </a:xfrm>
            <a:prstGeom prst="roundRect">
              <a:avLst>
                <a:gd name="adj" fmla="val 4071"/>
              </a:avLst>
            </a:prstGeom>
            <a:solidFill>
              <a:srgbClr val="F77D1A"/>
            </a:solidFill>
            <a:ln w="2857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ctr">
                <a:spcBef>
                  <a:spcPct val="20000"/>
                </a:spcBef>
              </a:pPr>
              <a:endParaRPr lang="ko-KR" altLang="en-US" spc="-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34156" y="132879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 smtClean="0">
                  <a:solidFill>
                    <a:schemeClr val="bg1"/>
                  </a:solidFill>
                  <a:latin typeface="+mn-ea"/>
                </a:rPr>
                <a:t>생태학적 관점</a:t>
              </a:r>
              <a:endParaRPr lang="en-US" altLang="ko-KR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544976" y="1871648"/>
            <a:ext cx="8413640" cy="2514152"/>
          </a:xfrm>
          <a:prstGeom prst="roundRect">
            <a:avLst>
              <a:gd name="adj" fmla="val 1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43276" y="193744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21061" y="1905086"/>
            <a:ext cx="7903989" cy="1823576"/>
            <a:chOff x="929910" y="2258543"/>
            <a:chExt cx="7903989" cy="1823576"/>
          </a:xfrm>
        </p:grpSpPr>
        <p:sp>
          <p:nvSpPr>
            <p:cNvPr id="34" name="TextBox 33"/>
            <p:cNvSpPr txBox="1"/>
            <p:nvPr/>
          </p:nvSpPr>
          <p:spPr>
            <a:xfrm>
              <a:off x="1038263" y="2258543"/>
              <a:ext cx="7795636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인간과 자연은 동일하게 생태계를 구성하는 요소이기 때문에 서로 영향을 주고받는다고 생각하는 관점입니다</a:t>
              </a:r>
              <a:r>
                <a:rPr lang="en-US" altLang="ko-KR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인간과 자연의 상호 작용을 강조합니다</a:t>
              </a:r>
              <a:r>
                <a:rPr lang="en-US" altLang="ko-KR" sz="2500" spc="-1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 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3688647"/>
              <a:ext cx="144000" cy="1440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10" y="2574355"/>
              <a:ext cx="144000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38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4405</Words>
  <Application>Microsoft Office PowerPoint</Application>
  <PresentationFormat>와이드스크린</PresentationFormat>
  <Paragraphs>963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Noto Sans KR</vt:lpstr>
      <vt:lpstr>Noto Sans KR Black</vt:lpstr>
      <vt:lpstr>Noto Sans KR ExtraBold</vt:lpstr>
      <vt:lpstr>Noto Sans KR Medium</vt:lpstr>
      <vt:lpstr>맑은 고딕</vt:lpstr>
      <vt:lpstr>여기어때 잘난체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이영현</dc:creator>
  <cp:lastModifiedBy>이영현</cp:lastModifiedBy>
  <cp:revision>879</cp:revision>
  <dcterms:created xsi:type="dcterms:W3CDTF">2024-10-14T06:06:43Z</dcterms:created>
  <dcterms:modified xsi:type="dcterms:W3CDTF">2025-06-18T08:25:28Z</dcterms:modified>
</cp:coreProperties>
</file>